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3"/>
  </p:notesMasterIdLst>
  <p:sldIdLst>
    <p:sldId id="256" r:id="rId2"/>
    <p:sldId id="258" r:id="rId3"/>
    <p:sldId id="257"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A88F59-BBFA-4901-ADBE-C1C31B4BA632}" v="7" dt="2025-10-15T08:38:29.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692" autoAdjust="0"/>
  </p:normalViewPr>
  <p:slideViewPr>
    <p:cSldViewPr snapToGrid="0">
      <p:cViewPr varScale="1">
        <p:scale>
          <a:sx n="83" d="100"/>
          <a:sy n="83" d="100"/>
        </p:scale>
        <p:origin x="155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gi LE CADRE" userId="fe6e78025939caca" providerId="LiveId" clId="{2D69351F-283F-404D-ADA9-ED1EEE12060F}"/>
    <pc:docChg chg="custSel modSld">
      <pc:chgData name="Tangi LE CADRE" userId="fe6e78025939caca" providerId="LiveId" clId="{2D69351F-283F-404D-ADA9-ED1EEE12060F}" dt="2025-10-15T08:42:15.476" v="247" actId="1076"/>
      <pc:docMkLst>
        <pc:docMk/>
      </pc:docMkLst>
      <pc:sldChg chg="modNotesTx">
        <pc:chgData name="Tangi LE CADRE" userId="fe6e78025939caca" providerId="LiveId" clId="{2D69351F-283F-404D-ADA9-ED1EEE12060F}" dt="2025-10-15T08:36:15.990" v="214" actId="20577"/>
        <pc:sldMkLst>
          <pc:docMk/>
          <pc:sldMk cId="4176583531" sldId="257"/>
        </pc:sldMkLst>
      </pc:sldChg>
      <pc:sldChg chg="modSp mod modNotesTx">
        <pc:chgData name="Tangi LE CADRE" userId="fe6e78025939caca" providerId="LiveId" clId="{2D69351F-283F-404D-ADA9-ED1EEE12060F}" dt="2025-10-15T08:37:35.899" v="235" actId="20577"/>
        <pc:sldMkLst>
          <pc:docMk/>
          <pc:sldMk cId="530791003" sldId="259"/>
        </pc:sldMkLst>
        <pc:spChg chg="mod">
          <ac:chgData name="Tangi LE CADRE" userId="fe6e78025939caca" providerId="LiveId" clId="{2D69351F-283F-404D-ADA9-ED1EEE12060F}" dt="2025-10-15T07:55:38.925" v="161" actId="20577"/>
          <ac:spMkLst>
            <pc:docMk/>
            <pc:sldMk cId="530791003" sldId="259"/>
            <ac:spMk id="27" creationId="{4B68F942-B3F5-6647-3873-CBDB4F0F691B}"/>
          </ac:spMkLst>
        </pc:spChg>
      </pc:sldChg>
      <pc:sldChg chg="addSp delSp modSp mod modNotesTx">
        <pc:chgData name="Tangi LE CADRE" userId="fe6e78025939caca" providerId="LiveId" clId="{2D69351F-283F-404D-ADA9-ED1EEE12060F}" dt="2025-10-15T08:42:15.476" v="247" actId="1076"/>
        <pc:sldMkLst>
          <pc:docMk/>
          <pc:sldMk cId="3849710391" sldId="260"/>
        </pc:sldMkLst>
        <pc:picChg chg="add del mod">
          <ac:chgData name="Tangi LE CADRE" userId="fe6e78025939caca" providerId="LiveId" clId="{2D69351F-283F-404D-ADA9-ED1EEE12060F}" dt="2025-10-15T08:41:20.423" v="242" actId="478"/>
          <ac:picMkLst>
            <pc:docMk/>
            <pc:sldMk cId="3849710391" sldId="260"/>
            <ac:picMk id="5" creationId="{1DA96617-45EA-CEC3-E78D-1CCDB14B8583}"/>
          </ac:picMkLst>
        </pc:picChg>
        <pc:picChg chg="add mod">
          <ac:chgData name="Tangi LE CADRE" userId="fe6e78025939caca" providerId="LiveId" clId="{2D69351F-283F-404D-ADA9-ED1EEE12060F}" dt="2025-10-15T08:42:15.476" v="247" actId="1076"/>
          <ac:picMkLst>
            <pc:docMk/>
            <pc:sldMk cId="3849710391" sldId="260"/>
            <ac:picMk id="8" creationId="{2A976177-E750-A8A0-D01A-FB9320AF07C0}"/>
          </ac:picMkLst>
        </pc:picChg>
        <pc:picChg chg="mod modCrop">
          <ac:chgData name="Tangi LE CADRE" userId="fe6e78025939caca" providerId="LiveId" clId="{2D69351F-283F-404D-ADA9-ED1EEE12060F}" dt="2025-10-15T07:39:33.783" v="1" actId="14100"/>
          <ac:picMkLst>
            <pc:docMk/>
            <pc:sldMk cId="3849710391" sldId="260"/>
            <ac:picMk id="22" creationId="{7CAC8EC5-D0AE-975A-94DE-3CB69C666B7E}"/>
          </ac:picMkLst>
        </pc:picChg>
      </pc:sldChg>
      <pc:sldChg chg="modNotesTx">
        <pc:chgData name="Tangi LE CADRE" userId="fe6e78025939caca" providerId="LiveId" clId="{2D69351F-283F-404D-ADA9-ED1EEE12060F}" dt="2025-10-15T08:23:23.738" v="177" actId="20577"/>
        <pc:sldMkLst>
          <pc:docMk/>
          <pc:sldMk cId="582858757" sldId="262"/>
        </pc:sldMkLst>
      </pc:sldChg>
      <pc:sldChg chg="modNotesTx">
        <pc:chgData name="Tangi LE CADRE" userId="fe6e78025939caca" providerId="LiveId" clId="{2D69351F-283F-404D-ADA9-ED1EEE12060F}" dt="2025-10-15T08:24:40.088" v="181" actId="20577"/>
        <pc:sldMkLst>
          <pc:docMk/>
          <pc:sldMk cId="106267508" sldId="263"/>
        </pc:sldMkLst>
      </pc:sldChg>
      <pc:sldChg chg="modNotesTx">
        <pc:chgData name="Tangi LE CADRE" userId="fe6e78025939caca" providerId="LiveId" clId="{2D69351F-283F-404D-ADA9-ED1EEE12060F}" dt="2025-10-15T08:27:26.113" v="195" actId="20577"/>
        <pc:sldMkLst>
          <pc:docMk/>
          <pc:sldMk cId="3224788989" sldId="264"/>
        </pc:sldMkLst>
      </pc:sldChg>
      <pc:sldChg chg="modNotesTx">
        <pc:chgData name="Tangi LE CADRE" userId="fe6e78025939caca" providerId="LiveId" clId="{2D69351F-283F-404D-ADA9-ED1EEE12060F}" dt="2025-10-15T08:29:32.207" v="196" actId="20577"/>
        <pc:sldMkLst>
          <pc:docMk/>
          <pc:sldMk cId="1282447264" sldId="2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389E12-D68E-4029-9B99-D87EBF468B74}" type="datetimeFigureOut">
              <a:t>15/10/2025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B5C7C8-F994-4452-8C14-8BF0D2C53A7A}" type="slidenum">
              <a:t>‹N°›</a:t>
            </a:fld>
            <a:endParaRPr lang="en-US"/>
          </a:p>
        </p:txBody>
      </p:sp>
    </p:spTree>
    <p:extLst>
      <p:ext uri="{BB962C8B-B14F-4D97-AF65-F5344CB8AC3E}">
        <p14:creationId xmlns:p14="http://schemas.microsoft.com/office/powerpoint/2010/main" val="4136443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Voici</a:t>
            </a:r>
            <a:r>
              <a:rPr lang="en-US">
                <a:ea typeface="Calibri"/>
                <a:cs typeface="Calibri"/>
              </a:rPr>
              <a:t> la </a:t>
            </a:r>
            <a:r>
              <a:rPr lang="en-US" err="1">
                <a:ea typeface="Calibri"/>
                <a:cs typeface="Calibri"/>
              </a:rPr>
              <a:t>présentation</a:t>
            </a:r>
            <a:r>
              <a:rPr lang="en-US">
                <a:ea typeface="Calibri"/>
                <a:cs typeface="Calibri"/>
              </a:rPr>
              <a:t> restitution du </a:t>
            </a:r>
            <a:r>
              <a:rPr lang="en-US" err="1">
                <a:ea typeface="Calibri"/>
                <a:cs typeface="Calibri"/>
              </a:rPr>
              <a:t>projet</a:t>
            </a:r>
            <a:r>
              <a:rPr lang="en-US">
                <a:ea typeface="Calibri"/>
                <a:cs typeface="Calibri"/>
              </a:rPr>
              <a:t> </a:t>
            </a:r>
            <a:r>
              <a:rPr lang="en-US" err="1">
                <a:ea typeface="Calibri"/>
                <a:cs typeface="Calibri"/>
              </a:rPr>
              <a:t>Miskatonic</a:t>
            </a:r>
            <a:r>
              <a:rPr lang="en-US">
                <a:ea typeface="Calibri"/>
                <a:cs typeface="Calibri"/>
              </a:rPr>
              <a:t>, </a:t>
            </a:r>
            <a:r>
              <a:rPr lang="en-US" err="1">
                <a:ea typeface="Calibri"/>
                <a:cs typeface="Calibri"/>
              </a:rPr>
              <a:t>outil</a:t>
            </a:r>
            <a:r>
              <a:rPr lang="en-US">
                <a:ea typeface="Calibri"/>
                <a:cs typeface="Calibri"/>
              </a:rPr>
              <a:t> de gestion de questionnaires.</a:t>
            </a:r>
          </a:p>
        </p:txBody>
      </p:sp>
      <p:sp>
        <p:nvSpPr>
          <p:cNvPr id="4" name="Slide Number Placeholder 3"/>
          <p:cNvSpPr>
            <a:spLocks noGrp="1"/>
          </p:cNvSpPr>
          <p:nvPr>
            <p:ph type="sldNum" sz="quarter" idx="5"/>
          </p:nvPr>
        </p:nvSpPr>
        <p:spPr/>
        <p:txBody>
          <a:bodyPr/>
          <a:lstStyle/>
          <a:p>
            <a:fld id="{6BB5C7C8-F994-4452-8C14-8BF0D2C53A7A}" type="slidenum">
              <a:t>1</a:t>
            </a:fld>
            <a:endParaRPr lang="en-US"/>
          </a:p>
        </p:txBody>
      </p:sp>
    </p:spTree>
    <p:extLst>
      <p:ext uri="{BB962C8B-B14F-4D97-AF65-F5344CB8AC3E}">
        <p14:creationId xmlns:p14="http://schemas.microsoft.com/office/powerpoint/2010/main" val="2084620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fr-FR" dirty="0"/>
              <a:t>Pour faire évoluer </a:t>
            </a:r>
            <a:r>
              <a:rPr lang="fr-FR" dirty="0" err="1"/>
              <a:t>Miskatonic</a:t>
            </a:r>
            <a:r>
              <a:rPr lang="fr-FR" dirty="0"/>
              <a:t>, plusieurs axes d’amélioration se dégagent.</a:t>
            </a:r>
            <a:br>
              <a:rPr lang="fr-FR" dirty="0"/>
            </a:br>
            <a:r>
              <a:rPr lang="fr-FR" dirty="0"/>
              <a:t>D’un point de vue </a:t>
            </a:r>
            <a:r>
              <a:rPr lang="fr-FR" b="1" dirty="0"/>
              <a:t>technique</a:t>
            </a:r>
            <a:r>
              <a:rPr lang="fr-FR" dirty="0"/>
              <a:t>, la mise en place de </a:t>
            </a:r>
            <a:r>
              <a:rPr lang="fr-FR" b="1" dirty="0"/>
              <a:t>tests unitaires et d’intégration</a:t>
            </a:r>
            <a:r>
              <a:rPr lang="fr-FR" dirty="0"/>
              <a:t> renforcerait la stabilité et la fiabilité du code. </a:t>
            </a:r>
          </a:p>
          <a:p>
            <a:r>
              <a:rPr lang="fr-FR" dirty="0"/>
              <a:t>L’automatisation de la </a:t>
            </a:r>
            <a:r>
              <a:rPr lang="fr-FR" b="1" dirty="0"/>
              <a:t>mise à jour des questionnaires</a:t>
            </a:r>
            <a:r>
              <a:rPr lang="fr-FR" dirty="0"/>
              <a:t> et la </a:t>
            </a:r>
            <a:r>
              <a:rPr lang="fr-FR" b="1" dirty="0"/>
              <a:t>détection des doublons</a:t>
            </a:r>
            <a:r>
              <a:rPr lang="fr-FR" dirty="0"/>
              <a:t> optimiseraient la gestion et la cohérence des données.</a:t>
            </a:r>
            <a:br>
              <a:rPr lang="fr-FR" dirty="0"/>
            </a:br>
            <a:r>
              <a:rPr lang="fr-FR" dirty="0"/>
              <a:t>Sur le plan </a:t>
            </a:r>
            <a:r>
              <a:rPr lang="fr-FR" b="1" dirty="0"/>
              <a:t>sécurité</a:t>
            </a:r>
            <a:r>
              <a:rPr lang="fr-FR" dirty="0"/>
              <a:t>, l’ajout de </a:t>
            </a:r>
            <a:r>
              <a:rPr lang="fr-FR" b="1" dirty="0"/>
              <a:t>règles de mot de passe renforcées</a:t>
            </a:r>
            <a:r>
              <a:rPr lang="fr-FR" dirty="0"/>
              <a:t>, d’une </a:t>
            </a:r>
            <a:r>
              <a:rPr lang="fr-FR" b="1" dirty="0"/>
              <a:t>authentification plus stricte</a:t>
            </a:r>
            <a:r>
              <a:rPr lang="fr-FR" dirty="0"/>
              <a:t> et de la </a:t>
            </a:r>
            <a:r>
              <a:rPr lang="fr-FR" b="1" dirty="0"/>
              <a:t>suppression automatique des comptes inactifs</a:t>
            </a:r>
            <a:r>
              <a:rPr lang="fr-FR" dirty="0"/>
              <a:t> améliorerait la protection du système.</a:t>
            </a:r>
            <a:br>
              <a:rPr lang="fr-FR" dirty="0"/>
            </a:br>
            <a:r>
              <a:rPr lang="fr-FR" dirty="0"/>
              <a:t>Enfin, l’intégration d’un </a:t>
            </a:r>
            <a:r>
              <a:rPr lang="fr-FR" b="1" dirty="0"/>
              <a:t>système de barème, de points et de notation</a:t>
            </a:r>
            <a:r>
              <a:rPr lang="fr-FR" dirty="0"/>
              <a:t> enrichirait l’expérience utilisateur et valoriserait la dimension pédagogique et ludique de la plateforme.</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10</a:t>
            </a:fld>
            <a:endParaRPr lang="en-US"/>
          </a:p>
        </p:txBody>
      </p:sp>
    </p:spTree>
    <p:extLst>
      <p:ext uri="{BB962C8B-B14F-4D97-AF65-F5344CB8AC3E}">
        <p14:creationId xmlns:p14="http://schemas.microsoft.com/office/powerpoint/2010/main" val="35173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Au </a:t>
            </a:r>
            <a:r>
              <a:rPr lang="en-US" err="1">
                <a:ea typeface="Calibri"/>
                <a:cs typeface="Calibri"/>
              </a:rPr>
              <a:t>cours</a:t>
            </a:r>
            <a:r>
              <a:rPr lang="en-US">
                <a:ea typeface="Calibri"/>
                <a:cs typeface="Calibri"/>
              </a:rPr>
              <a:t> de </a:t>
            </a:r>
            <a:r>
              <a:rPr lang="en-US" err="1">
                <a:ea typeface="Calibri"/>
                <a:cs typeface="Calibri"/>
              </a:rPr>
              <a:t>cette</a:t>
            </a:r>
            <a:r>
              <a:rPr lang="en-US">
                <a:ea typeface="Calibri"/>
                <a:cs typeface="Calibri"/>
              </a:rPr>
              <a:t> </a:t>
            </a:r>
            <a:r>
              <a:rPr lang="en-US" err="1">
                <a:ea typeface="Calibri"/>
                <a:cs typeface="Calibri"/>
              </a:rPr>
              <a:t>présentation</a:t>
            </a:r>
            <a:r>
              <a:rPr lang="en-US">
                <a:ea typeface="Calibri"/>
                <a:cs typeface="Calibri"/>
              </a:rPr>
              <a:t>, nous </a:t>
            </a:r>
            <a:r>
              <a:rPr lang="en-US" err="1">
                <a:ea typeface="Calibri"/>
                <a:cs typeface="Calibri"/>
              </a:rPr>
              <a:t>allons</a:t>
            </a:r>
            <a:r>
              <a:rPr lang="en-US">
                <a:ea typeface="Calibri"/>
                <a:cs typeface="Calibri"/>
              </a:rPr>
              <a:t> </a:t>
            </a:r>
            <a:r>
              <a:rPr lang="en-US" err="1">
                <a:ea typeface="Calibri"/>
                <a:cs typeface="Calibri"/>
              </a:rPr>
              <a:t>parler</a:t>
            </a:r>
            <a:r>
              <a:rPr lang="en-US">
                <a:ea typeface="Calibri"/>
                <a:cs typeface="Calibri"/>
              </a:rPr>
              <a:t> du </a:t>
            </a:r>
            <a:r>
              <a:rPr lang="en-US" err="1">
                <a:ea typeface="Calibri"/>
                <a:cs typeface="Calibri"/>
              </a:rPr>
              <a:t>contexte</a:t>
            </a:r>
            <a:r>
              <a:rPr lang="en-US">
                <a:ea typeface="Calibri"/>
                <a:cs typeface="Calibri"/>
              </a:rPr>
              <a:t> et des </a:t>
            </a:r>
            <a:r>
              <a:rPr lang="en-US" err="1">
                <a:ea typeface="Calibri"/>
                <a:cs typeface="Calibri"/>
              </a:rPr>
              <a:t>objectifs</a:t>
            </a:r>
            <a:r>
              <a:rPr lang="en-US">
                <a:ea typeface="Calibri"/>
                <a:cs typeface="Calibri"/>
              </a:rPr>
              <a:t> du </a:t>
            </a:r>
            <a:r>
              <a:rPr lang="en-US" err="1">
                <a:ea typeface="Calibri"/>
                <a:cs typeface="Calibri"/>
              </a:rPr>
              <a:t>projet</a:t>
            </a:r>
            <a:r>
              <a:rPr lang="en-US">
                <a:ea typeface="Calibri"/>
                <a:cs typeface="Calibri"/>
              </a:rPr>
              <a:t>, </a:t>
            </a:r>
            <a:r>
              <a:rPr lang="en-US" err="1">
                <a:ea typeface="Calibri"/>
                <a:cs typeface="Calibri"/>
              </a:rPr>
              <a:t>puis</a:t>
            </a:r>
            <a:r>
              <a:rPr lang="en-US">
                <a:ea typeface="Calibri"/>
                <a:cs typeface="Calibri"/>
              </a:rPr>
              <a:t> </a:t>
            </a:r>
            <a:r>
              <a:rPr lang="en-US" err="1">
                <a:ea typeface="Calibri"/>
                <a:cs typeface="Calibri"/>
              </a:rPr>
              <a:t>présenter</a:t>
            </a:r>
            <a:r>
              <a:rPr lang="en-US">
                <a:ea typeface="Calibri"/>
                <a:cs typeface="Calibri"/>
              </a:rPr>
              <a:t> le </a:t>
            </a:r>
            <a:r>
              <a:rPr lang="en-US" err="1">
                <a:ea typeface="Calibri"/>
                <a:cs typeface="Calibri"/>
              </a:rPr>
              <a:t>schéma</a:t>
            </a:r>
            <a:r>
              <a:rPr lang="en-US">
                <a:ea typeface="Calibri"/>
                <a:cs typeface="Calibri"/>
              </a:rPr>
              <a:t> de la base SQLite pour les </a:t>
            </a:r>
            <a:r>
              <a:rPr lang="en-US" err="1">
                <a:ea typeface="Calibri"/>
                <a:cs typeface="Calibri"/>
              </a:rPr>
              <a:t>utilisateurs</a:t>
            </a:r>
            <a:r>
              <a:rPr lang="en-US">
                <a:ea typeface="Calibri"/>
                <a:cs typeface="Calibri"/>
              </a:rPr>
              <a:t>.</a:t>
            </a:r>
            <a:br>
              <a:rPr lang="en-US">
                <a:ea typeface="Calibri"/>
                <a:cs typeface="+mn-lt"/>
              </a:rPr>
            </a:br>
            <a:r>
              <a:rPr lang="en-US">
                <a:ea typeface="Calibri"/>
                <a:cs typeface="Calibri"/>
              </a:rPr>
              <a:t>Nous </a:t>
            </a:r>
            <a:r>
              <a:rPr lang="en-US" err="1">
                <a:ea typeface="Calibri"/>
                <a:cs typeface="Calibri"/>
              </a:rPr>
              <a:t>allons</a:t>
            </a:r>
            <a:r>
              <a:rPr lang="en-US">
                <a:ea typeface="Calibri"/>
                <a:cs typeface="Calibri"/>
              </a:rPr>
              <a:t> ensuite </a:t>
            </a:r>
            <a:r>
              <a:rPr lang="en-US" err="1">
                <a:ea typeface="Calibri"/>
                <a:cs typeface="Calibri"/>
              </a:rPr>
              <a:t>parler</a:t>
            </a:r>
            <a:r>
              <a:rPr lang="en-US">
                <a:ea typeface="Calibri"/>
                <a:cs typeface="Calibri"/>
              </a:rPr>
              <a:t> des choix techniques et des points </a:t>
            </a:r>
            <a:r>
              <a:rPr lang="en-US" err="1">
                <a:ea typeface="Calibri"/>
                <a:cs typeface="Calibri"/>
              </a:rPr>
              <a:t>d'organisation</a:t>
            </a:r>
            <a:r>
              <a:rPr lang="en-US">
                <a:ea typeface="Calibri"/>
                <a:cs typeface="Calibri"/>
              </a:rPr>
              <a:t>, avant de voir les </a:t>
            </a:r>
            <a:r>
              <a:rPr lang="en-US" err="1">
                <a:ea typeface="Calibri"/>
                <a:cs typeface="Calibri"/>
              </a:rPr>
              <a:t>limites</a:t>
            </a:r>
            <a:r>
              <a:rPr lang="en-US">
                <a:ea typeface="Calibri"/>
                <a:cs typeface="Calibri"/>
              </a:rPr>
              <a:t> du </a:t>
            </a:r>
            <a:r>
              <a:rPr lang="en-US" err="1">
                <a:ea typeface="Calibri"/>
                <a:cs typeface="Calibri"/>
              </a:rPr>
              <a:t>projet</a:t>
            </a:r>
            <a:r>
              <a:rPr lang="en-US">
                <a:ea typeface="Calibri"/>
                <a:cs typeface="Calibri"/>
              </a:rPr>
              <a:t> </a:t>
            </a:r>
            <a:r>
              <a:rPr lang="en-US" err="1">
                <a:ea typeface="Calibri"/>
                <a:cs typeface="Calibri"/>
              </a:rPr>
              <a:t>puis</a:t>
            </a:r>
            <a:r>
              <a:rPr lang="en-US">
                <a:ea typeface="Calibri"/>
                <a:cs typeface="Calibri"/>
              </a:rPr>
              <a:t> </a:t>
            </a:r>
            <a:r>
              <a:rPr lang="en-US" err="1">
                <a:ea typeface="Calibri"/>
                <a:cs typeface="Calibri"/>
              </a:rPr>
              <a:t>ses</a:t>
            </a:r>
            <a:r>
              <a:rPr lang="en-US">
                <a:ea typeface="Calibri"/>
                <a:cs typeface="Calibri"/>
              </a:rPr>
              <a:t> </a:t>
            </a:r>
            <a:r>
              <a:rPr lang="en-US" err="1">
                <a:ea typeface="Calibri"/>
                <a:cs typeface="Calibri"/>
              </a:rPr>
              <a:t>améliorations</a:t>
            </a:r>
            <a:r>
              <a:rPr lang="en-US">
                <a:ea typeface="Calibri"/>
                <a:cs typeface="Calibri"/>
              </a:rPr>
              <a:t> possibles.</a:t>
            </a:r>
          </a:p>
        </p:txBody>
      </p:sp>
      <p:sp>
        <p:nvSpPr>
          <p:cNvPr id="4" name="Slide Number Placeholder 3"/>
          <p:cNvSpPr>
            <a:spLocks noGrp="1"/>
          </p:cNvSpPr>
          <p:nvPr>
            <p:ph type="sldNum" sz="quarter" idx="5"/>
          </p:nvPr>
        </p:nvSpPr>
        <p:spPr/>
        <p:txBody>
          <a:bodyPr/>
          <a:lstStyle/>
          <a:p>
            <a:fld id="{6BB5C7C8-F994-4452-8C14-8BF0D2C53A7A}" type="slidenum">
              <a:t>2</a:t>
            </a:fld>
            <a:endParaRPr lang="en-US"/>
          </a:p>
        </p:txBody>
      </p:sp>
    </p:spTree>
    <p:extLst>
      <p:ext uri="{BB962C8B-B14F-4D97-AF65-F5344CB8AC3E}">
        <p14:creationId xmlns:p14="http://schemas.microsoft.com/office/powerpoint/2010/main" val="3414661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Ce </a:t>
            </a:r>
            <a:r>
              <a:rPr lang="en-US" dirty="0" err="1">
                <a:ea typeface="Calibri"/>
                <a:cs typeface="Calibri"/>
              </a:rPr>
              <a:t>projet</a:t>
            </a:r>
            <a:r>
              <a:rPr lang="en-US" dirty="0">
                <a:ea typeface="Calibri"/>
                <a:cs typeface="Calibri"/>
              </a:rPr>
              <a:t> </a:t>
            </a:r>
            <a:r>
              <a:rPr lang="en-US" dirty="0" err="1">
                <a:ea typeface="Calibri"/>
                <a:cs typeface="Calibri"/>
              </a:rPr>
              <a:t>viens</a:t>
            </a:r>
            <a:r>
              <a:rPr lang="en-US" dirty="0">
                <a:ea typeface="Calibri"/>
                <a:cs typeface="Calibri"/>
              </a:rPr>
              <a:t> </a:t>
            </a:r>
            <a:r>
              <a:rPr lang="en-US" dirty="0" err="1">
                <a:ea typeface="Calibri"/>
                <a:cs typeface="Calibri"/>
              </a:rPr>
              <a:t>d’une</a:t>
            </a:r>
            <a:r>
              <a:rPr lang="en-US" dirty="0">
                <a:ea typeface="Calibri"/>
                <a:cs typeface="Calibri"/>
              </a:rPr>
              <a:t> </a:t>
            </a:r>
            <a:r>
              <a:rPr lang="en-US" dirty="0" err="1">
                <a:ea typeface="Calibri"/>
                <a:cs typeface="Calibri"/>
              </a:rPr>
              <a:t>commande</a:t>
            </a:r>
            <a:r>
              <a:rPr lang="en-US" dirty="0">
                <a:ea typeface="Calibri"/>
                <a:cs typeface="Calibri"/>
              </a:rPr>
              <a:t> de </a:t>
            </a:r>
            <a:r>
              <a:rPr lang="en-US" dirty="0" err="1">
                <a:ea typeface="Calibri"/>
                <a:cs typeface="Calibri"/>
              </a:rPr>
              <a:t>l'université</a:t>
            </a:r>
            <a:r>
              <a:rPr lang="en-US" dirty="0">
                <a:ea typeface="Calibri"/>
                <a:cs typeface="Calibri"/>
              </a:rPr>
              <a:t> </a:t>
            </a:r>
            <a:r>
              <a:rPr lang="en-US" dirty="0" err="1">
                <a:ea typeface="Calibri"/>
                <a:cs typeface="Calibri"/>
              </a:rPr>
              <a:t>Miskatonic</a:t>
            </a:r>
            <a:r>
              <a:rPr lang="en-US" dirty="0">
                <a:ea typeface="Calibri"/>
                <a:cs typeface="Calibri"/>
              </a:rPr>
              <a:t> qui a </a:t>
            </a:r>
            <a:r>
              <a:rPr lang="en-US" dirty="0" err="1">
                <a:ea typeface="Calibri"/>
                <a:cs typeface="Calibri"/>
              </a:rPr>
              <a:t>exprimé</a:t>
            </a:r>
            <a:r>
              <a:rPr lang="en-US" dirty="0">
                <a:ea typeface="Calibri"/>
                <a:cs typeface="Calibri"/>
              </a:rPr>
              <a:t> le </a:t>
            </a:r>
            <a:r>
              <a:rPr lang="en-US" dirty="0" err="1">
                <a:ea typeface="Calibri"/>
                <a:cs typeface="Calibri"/>
              </a:rPr>
              <a:t>besoin</a:t>
            </a:r>
            <a:r>
              <a:rPr lang="en-US" dirty="0">
                <a:ea typeface="Calibri"/>
                <a:cs typeface="Calibri"/>
              </a:rPr>
              <a:t> de </a:t>
            </a:r>
            <a:r>
              <a:rPr lang="en-US" dirty="0" err="1">
                <a:ea typeface="Calibri"/>
                <a:cs typeface="Calibri"/>
              </a:rPr>
              <a:t>ses</a:t>
            </a:r>
            <a:r>
              <a:rPr lang="en-US" dirty="0">
                <a:ea typeface="Calibri"/>
                <a:cs typeface="Calibri"/>
              </a:rPr>
              <a:t> </a:t>
            </a:r>
            <a:r>
              <a:rPr lang="en-US" dirty="0" err="1">
                <a:ea typeface="Calibri"/>
                <a:cs typeface="Calibri"/>
              </a:rPr>
              <a:t>enseignants</a:t>
            </a:r>
            <a:r>
              <a:rPr lang="en-US" dirty="0">
                <a:ea typeface="Calibri"/>
                <a:cs typeface="Calibri"/>
              </a:rPr>
              <a:t> de </a:t>
            </a:r>
            <a:r>
              <a:rPr lang="en-US" dirty="0" err="1">
                <a:ea typeface="Calibri"/>
                <a:cs typeface="Calibri"/>
              </a:rPr>
              <a:t>créer</a:t>
            </a:r>
            <a:r>
              <a:rPr lang="en-US" dirty="0">
                <a:ea typeface="Calibri"/>
                <a:cs typeface="Calibri"/>
              </a:rPr>
              <a:t> un questionnaire </a:t>
            </a:r>
            <a:r>
              <a:rPr lang="en-US" dirty="0" err="1">
                <a:ea typeface="Calibri"/>
                <a:cs typeface="Calibri"/>
              </a:rPr>
              <a:t>en</a:t>
            </a:r>
            <a:r>
              <a:rPr lang="en-US" dirty="0">
                <a:ea typeface="Calibri"/>
                <a:cs typeface="Calibri"/>
              </a:rPr>
              <a:t> </a:t>
            </a:r>
            <a:r>
              <a:rPr lang="en-US" dirty="0" err="1">
                <a:ea typeface="Calibri"/>
                <a:cs typeface="Calibri"/>
              </a:rPr>
              <a:t>ligne</a:t>
            </a:r>
            <a:r>
              <a:rPr lang="en-US" dirty="0">
                <a:ea typeface="Calibri"/>
                <a:cs typeface="Calibri"/>
              </a:rPr>
              <a:t>, à </a:t>
            </a:r>
            <a:r>
              <a:rPr lang="en-US" dirty="0" err="1">
                <a:ea typeface="Calibri"/>
                <a:cs typeface="Calibri"/>
              </a:rPr>
              <a:t>partir</a:t>
            </a:r>
            <a:r>
              <a:rPr lang="en-US" dirty="0">
                <a:ea typeface="Calibri"/>
                <a:cs typeface="Calibri"/>
              </a:rPr>
              <a:t> de la </a:t>
            </a:r>
            <a:r>
              <a:rPr lang="en-US" dirty="0" err="1">
                <a:ea typeface="Calibri"/>
                <a:cs typeface="Calibri"/>
              </a:rPr>
              <a:t>banque</a:t>
            </a:r>
            <a:r>
              <a:rPr lang="en-US" dirty="0">
                <a:ea typeface="Calibri"/>
                <a:cs typeface="Calibri"/>
              </a:rPr>
              <a:t> de questions </a:t>
            </a:r>
            <a:r>
              <a:rPr lang="en-US" dirty="0" err="1">
                <a:ea typeface="Calibri"/>
                <a:cs typeface="Calibri"/>
              </a:rPr>
              <a:t>ou</a:t>
            </a:r>
            <a:r>
              <a:rPr lang="en-US" dirty="0">
                <a:ea typeface="Calibri"/>
                <a:cs typeface="Calibri"/>
              </a:rPr>
              <a:t> de </a:t>
            </a:r>
            <a:r>
              <a:rPr lang="en-US" dirty="0" err="1">
                <a:ea typeface="Calibri"/>
                <a:cs typeface="Calibri"/>
              </a:rPr>
              <a:t>nouvelles</a:t>
            </a:r>
            <a:r>
              <a:rPr lang="en-US" dirty="0">
                <a:ea typeface="Calibri"/>
                <a:cs typeface="Calibri"/>
              </a:rPr>
              <a:t> questions </a:t>
            </a:r>
            <a:r>
              <a:rPr lang="en-US" dirty="0" err="1">
                <a:ea typeface="Calibri"/>
                <a:cs typeface="Calibri"/>
              </a:rPr>
              <a:t>rédigées</a:t>
            </a:r>
            <a:r>
              <a:rPr lang="en-US" dirty="0">
                <a:ea typeface="Calibri"/>
                <a:cs typeface="Calibri"/>
              </a:rPr>
              <a:t> par </a:t>
            </a:r>
            <a:r>
              <a:rPr lang="en-US" dirty="0" err="1">
                <a:ea typeface="Calibri"/>
                <a:cs typeface="Calibri"/>
              </a:rPr>
              <a:t>eux-mêmes</a:t>
            </a:r>
            <a:r>
              <a:rPr lang="en-US" dirty="0">
                <a:ea typeface="Calibri"/>
                <a:cs typeface="Calibri"/>
              </a:rPr>
              <a:t>.</a:t>
            </a:r>
            <a:br>
              <a:rPr lang="en-US" dirty="0">
                <a:ea typeface="Calibri"/>
                <a:cs typeface="+mn-lt"/>
              </a:rPr>
            </a:br>
            <a:r>
              <a:rPr lang="en-US" dirty="0" err="1">
                <a:ea typeface="Calibri"/>
                <a:cs typeface="Calibri"/>
              </a:rPr>
              <a:t>L'objectif</a:t>
            </a:r>
            <a:r>
              <a:rPr lang="en-US" dirty="0">
                <a:ea typeface="Calibri"/>
                <a:cs typeface="Calibri"/>
              </a:rPr>
              <a:t> </a:t>
            </a:r>
            <a:r>
              <a:rPr lang="en-US" dirty="0" err="1">
                <a:ea typeface="Calibri"/>
                <a:cs typeface="Calibri"/>
              </a:rPr>
              <a:t>est</a:t>
            </a:r>
            <a:r>
              <a:rPr lang="en-US" dirty="0">
                <a:ea typeface="Calibri"/>
                <a:cs typeface="Calibri"/>
              </a:rPr>
              <a:t> </a:t>
            </a:r>
            <a:r>
              <a:rPr lang="en-US" dirty="0" err="1">
                <a:ea typeface="Calibri"/>
                <a:cs typeface="Calibri"/>
              </a:rPr>
              <a:t>donc</a:t>
            </a:r>
            <a:r>
              <a:rPr lang="en-US" dirty="0">
                <a:ea typeface="Calibri"/>
                <a:cs typeface="Calibri"/>
              </a:rPr>
              <a:t> de </a:t>
            </a:r>
            <a:r>
              <a:rPr lang="en-US" dirty="0" err="1">
                <a:ea typeface="Calibri"/>
                <a:cs typeface="Calibri"/>
              </a:rPr>
              <a:t>développer</a:t>
            </a:r>
            <a:r>
              <a:rPr lang="en-US" dirty="0">
                <a:ea typeface="Calibri"/>
                <a:cs typeface="Calibri"/>
              </a:rPr>
              <a:t> un </a:t>
            </a:r>
            <a:r>
              <a:rPr lang="en-US" dirty="0" err="1">
                <a:ea typeface="Calibri"/>
                <a:cs typeface="Calibri"/>
              </a:rPr>
              <a:t>générateur</a:t>
            </a:r>
            <a:r>
              <a:rPr lang="en-US" dirty="0">
                <a:ea typeface="Calibri"/>
                <a:cs typeface="Calibri"/>
              </a:rPr>
              <a:t> de quiz sous </a:t>
            </a:r>
            <a:r>
              <a:rPr lang="en-US" dirty="0" err="1">
                <a:ea typeface="Calibri"/>
                <a:cs typeface="Calibri"/>
              </a:rPr>
              <a:t>forme</a:t>
            </a:r>
            <a:r>
              <a:rPr lang="en-US" dirty="0">
                <a:ea typeface="Calibri"/>
                <a:cs typeface="Calibri"/>
              </a:rPr>
              <a:t> API, avec </a:t>
            </a:r>
            <a:r>
              <a:rPr lang="en-US" dirty="0" err="1">
                <a:ea typeface="Calibri"/>
                <a:cs typeface="Calibri"/>
              </a:rPr>
              <a:t>une</a:t>
            </a:r>
            <a:r>
              <a:rPr lang="en-US" dirty="0">
                <a:ea typeface="Calibri"/>
                <a:cs typeface="Calibri"/>
              </a:rPr>
              <a:t> interface web pour les </a:t>
            </a:r>
            <a:r>
              <a:rPr lang="en-US" dirty="0" err="1">
                <a:ea typeface="Calibri"/>
                <a:cs typeface="Calibri"/>
              </a:rPr>
              <a:t>utilisateurs</a:t>
            </a:r>
            <a:r>
              <a:rPr lang="en-US" dirty="0">
                <a:ea typeface="Calibri"/>
                <a:cs typeface="Calibri"/>
              </a:rPr>
              <a:t>.</a:t>
            </a:r>
          </a:p>
          <a:p>
            <a:endParaRPr lang="en-US" dirty="0">
              <a:ea typeface="Calibri"/>
              <a:cs typeface="Calibri"/>
            </a:endParaRPr>
          </a:p>
          <a:p>
            <a:r>
              <a:rPr lang="en-US" dirty="0">
                <a:ea typeface="Calibri"/>
                <a:cs typeface="Calibri"/>
              </a:rPr>
              <a:t>Les </a:t>
            </a:r>
            <a:r>
              <a:rPr lang="en-US" dirty="0" err="1">
                <a:ea typeface="Calibri"/>
                <a:cs typeface="Calibri"/>
              </a:rPr>
              <a:t>Fonctionnalités</a:t>
            </a:r>
            <a:r>
              <a:rPr lang="en-US" dirty="0">
                <a:ea typeface="Calibri"/>
                <a:cs typeface="Calibri"/>
              </a:rPr>
              <a:t> </a:t>
            </a:r>
            <a:r>
              <a:rPr lang="en-US" dirty="0" err="1">
                <a:ea typeface="Calibri"/>
                <a:cs typeface="Calibri"/>
              </a:rPr>
              <a:t>clé</a:t>
            </a:r>
            <a:r>
              <a:rPr lang="en-US" dirty="0">
                <a:ea typeface="Calibri"/>
                <a:cs typeface="Calibri"/>
              </a:rPr>
              <a:t> </a:t>
            </a:r>
            <a:r>
              <a:rPr lang="en-US" dirty="0" err="1">
                <a:ea typeface="Calibri"/>
                <a:cs typeface="Calibri"/>
              </a:rPr>
              <a:t>sont</a:t>
            </a:r>
            <a:r>
              <a:rPr lang="en-US" dirty="0">
                <a:ea typeface="Calibri"/>
                <a:cs typeface="Calibri"/>
              </a:rPr>
              <a:t> :</a:t>
            </a:r>
          </a:p>
          <a:p>
            <a:r>
              <a:rPr lang="en-US" dirty="0">
                <a:ea typeface="Calibri"/>
                <a:cs typeface="Calibri"/>
              </a:rPr>
              <a:t>La gestion des questions (</a:t>
            </a:r>
            <a:r>
              <a:rPr lang="en-US" dirty="0" err="1">
                <a:ea typeface="Calibri"/>
                <a:cs typeface="Calibri"/>
              </a:rPr>
              <a:t>création</a:t>
            </a:r>
            <a:r>
              <a:rPr lang="en-US" dirty="0">
                <a:ea typeface="Calibri"/>
                <a:cs typeface="Calibri"/>
              </a:rPr>
              <a:t>, modification, </a:t>
            </a:r>
            <a:r>
              <a:rPr lang="en-US" dirty="0" err="1">
                <a:ea typeface="Calibri"/>
                <a:cs typeface="Calibri"/>
              </a:rPr>
              <a:t>archivage</a:t>
            </a:r>
            <a:r>
              <a:rPr lang="en-US" dirty="0">
                <a:ea typeface="Calibri"/>
                <a:cs typeface="Calibri"/>
              </a:rPr>
              <a:t>)</a:t>
            </a:r>
          </a:p>
          <a:p>
            <a:r>
              <a:rPr lang="en-US" dirty="0" err="1">
                <a:ea typeface="Calibri"/>
                <a:cs typeface="Calibri"/>
              </a:rPr>
              <a:t>L'import</a:t>
            </a:r>
            <a:r>
              <a:rPr lang="en-US" dirty="0">
                <a:ea typeface="Calibri"/>
                <a:cs typeface="Calibri"/>
              </a:rPr>
              <a:t> de </a:t>
            </a:r>
            <a:r>
              <a:rPr lang="en-US" dirty="0" err="1">
                <a:ea typeface="Calibri"/>
                <a:cs typeface="Calibri"/>
              </a:rPr>
              <a:t>liste</a:t>
            </a:r>
            <a:r>
              <a:rPr lang="en-US" dirty="0">
                <a:ea typeface="Calibri"/>
                <a:cs typeface="Calibri"/>
              </a:rPr>
              <a:t> de questions au format CSV à travers un ETL</a:t>
            </a:r>
          </a:p>
          <a:p>
            <a:r>
              <a:rPr lang="en-US" dirty="0">
                <a:ea typeface="Calibri"/>
                <a:cs typeface="Calibri"/>
              </a:rPr>
              <a:t>La </a:t>
            </a:r>
            <a:r>
              <a:rPr lang="en-US" dirty="0" err="1">
                <a:ea typeface="Calibri"/>
                <a:cs typeface="Calibri"/>
              </a:rPr>
              <a:t>création</a:t>
            </a:r>
            <a:r>
              <a:rPr lang="en-US" dirty="0">
                <a:ea typeface="Calibri"/>
                <a:cs typeface="Calibri"/>
              </a:rPr>
              <a:t> d'un questionnaire </a:t>
            </a:r>
            <a:r>
              <a:rPr lang="en-US" dirty="0" err="1">
                <a:ea typeface="Calibri"/>
                <a:cs typeface="Calibri"/>
              </a:rPr>
              <a:t>aléatoire</a:t>
            </a:r>
            <a:r>
              <a:rPr lang="en-US" dirty="0">
                <a:ea typeface="Calibri"/>
                <a:cs typeface="Calibri"/>
              </a:rPr>
              <a:t> </a:t>
            </a:r>
            <a:r>
              <a:rPr lang="en-US" dirty="0" err="1">
                <a:ea typeface="Calibri"/>
                <a:cs typeface="Calibri"/>
              </a:rPr>
              <a:t>ou</a:t>
            </a:r>
            <a:r>
              <a:rPr lang="en-US" dirty="0">
                <a:ea typeface="Calibri"/>
                <a:cs typeface="Calibri"/>
              </a:rPr>
              <a:t> </a:t>
            </a:r>
            <a:r>
              <a:rPr lang="en-US" dirty="0" err="1">
                <a:ea typeface="Calibri"/>
                <a:cs typeface="Calibri"/>
              </a:rPr>
              <a:t>selon</a:t>
            </a:r>
            <a:r>
              <a:rPr lang="en-US" dirty="0">
                <a:ea typeface="Calibri"/>
                <a:cs typeface="Calibri"/>
              </a:rPr>
              <a:t> le choix de </a:t>
            </a:r>
            <a:r>
              <a:rPr lang="en-US" dirty="0" err="1">
                <a:ea typeface="Calibri"/>
                <a:cs typeface="Calibri"/>
              </a:rPr>
              <a:t>l'utilisateur</a:t>
            </a:r>
            <a:endParaRPr lang="en-US" dirty="0">
              <a:ea typeface="Calibri"/>
              <a:cs typeface="Calibri"/>
            </a:endParaRPr>
          </a:p>
          <a:p>
            <a:r>
              <a:rPr lang="en-US" dirty="0">
                <a:ea typeface="Calibri"/>
                <a:cs typeface="Calibri"/>
              </a:rPr>
              <a:t>Le tout dans </a:t>
            </a:r>
            <a:r>
              <a:rPr lang="en-US" dirty="0" err="1">
                <a:ea typeface="Calibri"/>
                <a:cs typeface="Calibri"/>
              </a:rPr>
              <a:t>une</a:t>
            </a:r>
            <a:r>
              <a:rPr lang="en-US" dirty="0">
                <a:ea typeface="Calibri"/>
                <a:cs typeface="Calibri"/>
              </a:rPr>
              <a:t> interface simple </a:t>
            </a:r>
            <a:r>
              <a:rPr lang="en-US" dirty="0" err="1">
                <a:ea typeface="Calibri"/>
                <a:cs typeface="Calibri"/>
              </a:rPr>
              <a:t>sécurisée</a:t>
            </a:r>
            <a:r>
              <a:rPr lang="en-US" dirty="0">
                <a:ea typeface="Calibri"/>
                <a:cs typeface="Calibri"/>
              </a:rPr>
              <a:t> par un login</a:t>
            </a:r>
          </a:p>
        </p:txBody>
      </p:sp>
      <p:sp>
        <p:nvSpPr>
          <p:cNvPr id="4" name="Slide Number Placeholder 3"/>
          <p:cNvSpPr>
            <a:spLocks noGrp="1"/>
          </p:cNvSpPr>
          <p:nvPr>
            <p:ph type="sldNum" sz="quarter" idx="5"/>
          </p:nvPr>
        </p:nvSpPr>
        <p:spPr/>
        <p:txBody>
          <a:bodyPr/>
          <a:lstStyle/>
          <a:p>
            <a:fld id="{6BB5C7C8-F994-4452-8C14-8BF0D2C53A7A}" type="slidenum">
              <a:rPr lang="en-US"/>
              <a:t>3</a:t>
            </a:fld>
            <a:endParaRPr lang="en-US"/>
          </a:p>
        </p:txBody>
      </p:sp>
    </p:spTree>
    <p:extLst>
      <p:ext uri="{BB962C8B-B14F-4D97-AF65-F5344CB8AC3E}">
        <p14:creationId xmlns:p14="http://schemas.microsoft.com/office/powerpoint/2010/main" val="318462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 base de données utilisateurs de </a:t>
            </a:r>
            <a:r>
              <a:rPr lang="fr-FR" dirty="0" err="1"/>
              <a:t>Miskatonic</a:t>
            </a:r>
            <a:r>
              <a:rPr lang="fr-FR" dirty="0"/>
              <a:t>, construite sous </a:t>
            </a:r>
            <a:r>
              <a:rPr lang="fr-FR" b="1" dirty="0"/>
              <a:t>SQLite</a:t>
            </a:r>
            <a:r>
              <a:rPr lang="fr-FR" dirty="0"/>
              <a:t>, assure un </a:t>
            </a:r>
            <a:r>
              <a:rPr lang="fr-FR" b="1" dirty="0"/>
              <a:t>système d’authentification simple et sécurisé</a:t>
            </a:r>
            <a:r>
              <a:rPr lang="fr-FR" dirty="0"/>
              <a:t>.</a:t>
            </a:r>
          </a:p>
          <a:p>
            <a:r>
              <a:rPr lang="fr-FR" dirty="0"/>
              <a:t> Elle repose sur une </a:t>
            </a:r>
            <a:r>
              <a:rPr lang="fr-FR" b="1" dirty="0"/>
              <a:t>table “</a:t>
            </a:r>
            <a:r>
              <a:rPr lang="fr-FR" b="1" dirty="0" err="1"/>
              <a:t>users</a:t>
            </a:r>
            <a:r>
              <a:rPr lang="fr-FR" b="1" dirty="0"/>
              <a:t>”</a:t>
            </a:r>
            <a:r>
              <a:rPr lang="fr-FR" dirty="0"/>
              <a:t> centralisant les comptes, </a:t>
            </a:r>
          </a:p>
          <a:p>
            <a:r>
              <a:rPr lang="fr-FR" dirty="0"/>
              <a:t>avec des </a:t>
            </a:r>
            <a:r>
              <a:rPr lang="fr-FR" b="1" dirty="0"/>
              <a:t>mots de passe hachés via </a:t>
            </a:r>
            <a:r>
              <a:rPr lang="fr-FR" b="1" dirty="0" err="1"/>
              <a:t>bcrypt</a:t>
            </a:r>
            <a:r>
              <a:rPr lang="fr-FR" dirty="0"/>
              <a:t> pour garantir la protection des identifiants. </a:t>
            </a:r>
          </a:p>
          <a:p>
            <a:r>
              <a:rPr lang="fr-FR" dirty="0"/>
              <a:t>Une </a:t>
            </a:r>
            <a:r>
              <a:rPr lang="fr-FR" b="1" dirty="0"/>
              <a:t>table “</a:t>
            </a:r>
            <a:r>
              <a:rPr lang="fr-FR" b="1" dirty="0" err="1"/>
              <a:t>roles</a:t>
            </a:r>
            <a:r>
              <a:rPr lang="fr-FR" b="1" dirty="0"/>
              <a:t>”</a:t>
            </a:r>
            <a:r>
              <a:rPr lang="fr-FR" dirty="0"/>
              <a:t> en relation 1:à plusieurs  avec les utilisateurs permet de gérer les droits et niveaux d’accès.</a:t>
            </a:r>
            <a:br>
              <a:rPr lang="fr-FR" dirty="0"/>
            </a:br>
            <a:r>
              <a:rPr lang="fr-FR" dirty="0"/>
              <a:t>Cette architecture servira de base à une future évolution conforme au </a:t>
            </a:r>
            <a:r>
              <a:rPr lang="fr-FR" b="1" dirty="0"/>
              <a:t>RGPD</a:t>
            </a:r>
            <a:r>
              <a:rPr lang="fr-FR" dirty="0"/>
              <a:t>, intégrant une meilleure gestion des données personnelles.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4</a:t>
            </a:fld>
            <a:endParaRPr lang="en-US"/>
          </a:p>
        </p:txBody>
      </p:sp>
    </p:spTree>
    <p:extLst>
      <p:ext uri="{BB962C8B-B14F-4D97-AF65-F5344CB8AC3E}">
        <p14:creationId xmlns:p14="http://schemas.microsoft.com/office/powerpoint/2010/main" val="3606504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backend de </a:t>
            </a:r>
            <a:r>
              <a:rPr lang="fr-FR" dirty="0" err="1"/>
              <a:t>Miskatonic</a:t>
            </a:r>
            <a:r>
              <a:rPr lang="fr-FR" dirty="0"/>
              <a:t> repose sur une </a:t>
            </a:r>
            <a:r>
              <a:rPr lang="fr-FR" b="1" dirty="0"/>
              <a:t>architecture RESTful</a:t>
            </a:r>
            <a:r>
              <a:rPr lang="fr-FR" dirty="0"/>
              <a:t> articulée autour des principes </a:t>
            </a:r>
            <a:r>
              <a:rPr lang="fr-FR" b="1" dirty="0"/>
              <a:t>CRUD</a:t>
            </a:r>
            <a:r>
              <a:rPr lang="fr-FR" dirty="0"/>
              <a:t> et sécurisée par </a:t>
            </a:r>
            <a:r>
              <a:rPr lang="fr-FR" b="1" dirty="0"/>
              <a:t>JWT</a:t>
            </a:r>
            <a:r>
              <a:rPr lang="fr-FR" dirty="0"/>
              <a:t>.</a:t>
            </a:r>
            <a:br>
              <a:rPr lang="fr-FR" dirty="0"/>
            </a:br>
            <a:r>
              <a:rPr lang="fr-FR" dirty="0"/>
              <a:t>Grâce à </a:t>
            </a:r>
            <a:r>
              <a:rPr lang="fr-FR" b="1" dirty="0" err="1"/>
              <a:t>FastAPI</a:t>
            </a:r>
            <a:r>
              <a:rPr lang="fr-FR" dirty="0"/>
              <a:t> et à son intégration native avec </a:t>
            </a:r>
            <a:r>
              <a:rPr lang="fr-FR" b="1" dirty="0" err="1"/>
              <a:t>OpenAPI</a:t>
            </a:r>
            <a:r>
              <a:rPr lang="fr-FR" dirty="0"/>
              <a:t>, l’API bénéficie d’une conception claire, performante et documentée automatiquement.</a:t>
            </a:r>
            <a:br>
              <a:rPr lang="fr-FR" dirty="0"/>
            </a:br>
            <a:r>
              <a:rPr lang="fr-FR" dirty="0"/>
              <a:t>Les échanges entre client et serveur s’effectuent via des </a:t>
            </a:r>
            <a:r>
              <a:rPr lang="fr-FR" b="1" dirty="0"/>
              <a:t>requêtes HTTP standardisées</a:t>
            </a:r>
            <a:r>
              <a:rPr lang="fr-FR" dirty="0"/>
              <a:t>, </a:t>
            </a:r>
          </a:p>
          <a:p>
            <a:r>
              <a:rPr lang="fr-FR" dirty="0"/>
              <a:t>assurant une communication fluide,</a:t>
            </a:r>
          </a:p>
          <a:p>
            <a:r>
              <a:rPr lang="fr-FR" dirty="0"/>
              <a:t>tandis que les </a:t>
            </a:r>
            <a:r>
              <a:rPr lang="fr-FR" b="1" dirty="0"/>
              <a:t>JSON Web </a:t>
            </a:r>
            <a:r>
              <a:rPr lang="fr-FR" b="1" dirty="0" err="1"/>
              <a:t>Tokens</a:t>
            </a:r>
            <a:r>
              <a:rPr lang="fr-FR" dirty="0"/>
              <a:t> garantissent une </a:t>
            </a:r>
            <a:r>
              <a:rPr lang="fr-FR" b="1" dirty="0"/>
              <a:t>authentification fiable</a:t>
            </a:r>
            <a:r>
              <a:rPr lang="fr-FR" dirty="0"/>
              <a:t> et une </a:t>
            </a:r>
            <a:r>
              <a:rPr lang="fr-FR" b="1" dirty="0"/>
              <a:t>sécurisation des transactions</a:t>
            </a:r>
            <a:r>
              <a:rPr lang="fr-FR" dirty="0"/>
              <a:t>.</a:t>
            </a:r>
            <a:br>
              <a:rPr lang="fr-FR" dirty="0"/>
            </a:b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5</a:t>
            </a:fld>
            <a:endParaRPr lang="en-US"/>
          </a:p>
        </p:txBody>
      </p:sp>
    </p:spTree>
    <p:extLst>
      <p:ext uri="{BB962C8B-B14F-4D97-AF65-F5344CB8AC3E}">
        <p14:creationId xmlns:p14="http://schemas.microsoft.com/office/powerpoint/2010/main" val="1264708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r>
              <a:rPr lang="fr-FR" dirty="0"/>
              <a:t>Le frontend de </a:t>
            </a:r>
            <a:r>
              <a:rPr lang="fr-FR" dirty="0" err="1"/>
              <a:t>Miskatonic</a:t>
            </a:r>
            <a:r>
              <a:rPr lang="fr-FR" dirty="0"/>
              <a:t> repose sur une architecture fluide et modulaire : des pages HTML structurées, un design responsive en CSS, et une interactivité JavaScript sans rechargement. Flask et Jinja2 orchestrent le tout pour générer un contenu dynamique et réutilisable, avec une séparation claire entre </a:t>
            </a:r>
            <a:r>
              <a:rPr lang="fr-FR" dirty="0" err="1"/>
              <a:t>templates</a:t>
            </a:r>
            <a:r>
              <a:rPr lang="fr-FR" dirty="0"/>
              <a:t> et ressources statiques. Résultat : une interface moderne, performante et facile à maintenir.</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6</a:t>
            </a:fld>
            <a:endParaRPr lang="en-US"/>
          </a:p>
        </p:txBody>
      </p:sp>
    </p:spTree>
    <p:extLst>
      <p:ext uri="{BB962C8B-B14F-4D97-AF65-F5344CB8AC3E}">
        <p14:creationId xmlns:p14="http://schemas.microsoft.com/office/powerpoint/2010/main" val="808718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L’architecture de </a:t>
            </a:r>
            <a:r>
              <a:rPr lang="fr-FR" dirty="0" err="1"/>
              <a:t>Miskatonic</a:t>
            </a:r>
            <a:r>
              <a:rPr lang="fr-FR" dirty="0"/>
              <a:t> est modulaire et conteneurisée, pensée pour la clarté et l’évolution. </a:t>
            </a:r>
          </a:p>
          <a:p>
            <a:r>
              <a:rPr lang="fr-FR" dirty="0"/>
              <a:t>Flask gère le front et l’interface utilisateur,</a:t>
            </a:r>
          </a:p>
          <a:p>
            <a:r>
              <a:rPr lang="fr-FR" dirty="0"/>
              <a:t> </a:t>
            </a:r>
            <a:r>
              <a:rPr lang="fr-FR" dirty="0" err="1"/>
              <a:t>FastAPI</a:t>
            </a:r>
            <a:r>
              <a:rPr lang="fr-FR" dirty="0"/>
              <a:t> pilote la logique métier et les routes CRUD, </a:t>
            </a:r>
          </a:p>
          <a:p>
            <a:r>
              <a:rPr lang="fr-FR" dirty="0"/>
              <a:t>tandis que SQLite et MongoDB assurent la persistance sécurisée et flexible des données. </a:t>
            </a:r>
          </a:p>
          <a:p>
            <a:r>
              <a:rPr lang="fr-FR" dirty="0"/>
              <a:t>Une séparation nette entre interface, API et stockage pour un système robuste, maintenable et prêt à évoluer.</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7</a:t>
            </a:fld>
            <a:endParaRPr lang="en-US"/>
          </a:p>
        </p:txBody>
      </p:sp>
    </p:spTree>
    <p:extLst>
      <p:ext uri="{BB962C8B-B14F-4D97-AF65-F5344CB8AC3E}">
        <p14:creationId xmlns:p14="http://schemas.microsoft.com/office/powerpoint/2010/main" val="592795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projet </a:t>
            </a:r>
            <a:r>
              <a:rPr lang="fr-FR" dirty="0" err="1"/>
              <a:t>Miskatonic</a:t>
            </a:r>
            <a:r>
              <a:rPr lang="fr-FR" dirty="0"/>
              <a:t> a suivi une démarche itérative claire et efficace : </a:t>
            </a:r>
          </a:p>
          <a:p>
            <a:r>
              <a:rPr lang="fr-FR" dirty="0"/>
              <a:t>définition des user stories, priorisation des besoins, </a:t>
            </a:r>
          </a:p>
          <a:p>
            <a:r>
              <a:rPr lang="fr-FR" dirty="0"/>
              <a:t>planification par valeur et faisabilité, </a:t>
            </a:r>
          </a:p>
          <a:p>
            <a:r>
              <a:rPr lang="fr-FR" dirty="0"/>
              <a:t>puis développement progressif des fonctionnalités clés. </a:t>
            </a:r>
          </a:p>
          <a:p>
            <a:r>
              <a:rPr lang="fr-FR" dirty="0"/>
              <a:t>Un suivi continu, une gestion rigoureuse du temps et une phase de tests structurée ont assuré une application conforme, stable et maîtrisée de bout en bout.</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8</a:t>
            </a:fld>
            <a:endParaRPr lang="en-US"/>
          </a:p>
        </p:txBody>
      </p:sp>
    </p:spTree>
    <p:extLst>
      <p:ext uri="{BB962C8B-B14F-4D97-AF65-F5344CB8AC3E}">
        <p14:creationId xmlns:p14="http://schemas.microsoft.com/office/powerpoint/2010/main" val="20528549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Le projet </a:t>
            </a:r>
            <a:r>
              <a:rPr lang="fr-FR" dirty="0" err="1"/>
              <a:t>Miskatonic</a:t>
            </a:r>
            <a:r>
              <a:rPr lang="fr-FR" dirty="0"/>
              <a:t> a relevé plusieurs défis, à la fois organisationnels et fonctionnels.</a:t>
            </a:r>
            <a:br>
              <a:rPr lang="fr-FR" dirty="0"/>
            </a:br>
            <a:r>
              <a:rPr lang="fr-FR" dirty="0"/>
              <a:t>Sur le plan </a:t>
            </a:r>
            <a:r>
              <a:rPr lang="fr-FR" b="1" dirty="0"/>
              <a:t>organisationnel</a:t>
            </a:r>
            <a:r>
              <a:rPr lang="fr-FR" dirty="0"/>
              <a:t>, le délai court et le temps de travail limité ont nécessité une forte priorisation et une planification rigoureuse.</a:t>
            </a:r>
          </a:p>
          <a:p>
            <a:r>
              <a:rPr lang="fr-FR" dirty="0"/>
              <a:t>Le </a:t>
            </a:r>
            <a:r>
              <a:rPr lang="fr-FR" b="1" dirty="0"/>
              <a:t>travail en binôme</a:t>
            </a:r>
            <a:r>
              <a:rPr lang="fr-FR" dirty="0"/>
              <a:t> a renforcé la coordination et l’adaptation des méthodes collaboratives.</a:t>
            </a:r>
            <a:br>
              <a:rPr lang="fr-FR" dirty="0"/>
            </a:br>
            <a:r>
              <a:rPr lang="fr-FR" dirty="0"/>
              <a:t>Sur le plan </a:t>
            </a:r>
            <a:r>
              <a:rPr lang="fr-FR" b="1" dirty="0"/>
              <a:t>fonctionnel</a:t>
            </a:r>
            <a:r>
              <a:rPr lang="fr-FR" dirty="0"/>
              <a:t>, SQLite a offert une solution simple et efficace pour la gestion des utilisateurs dans ce MVP, mais sera limité en montée en charge. </a:t>
            </a:r>
          </a:p>
          <a:p>
            <a:r>
              <a:rPr lang="fr-FR" dirty="0"/>
              <a:t>De son côté, </a:t>
            </a:r>
            <a:r>
              <a:rPr lang="fr-FR" b="1" dirty="0"/>
              <a:t>MongoDB</a:t>
            </a:r>
            <a:r>
              <a:rPr lang="fr-FR" dirty="0"/>
              <a:t> a apporté la flexibilité nécessaire pour le stockage des questionnaires, au prix de l’absence de certaines fonctionnalités relationnelles avancées.</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6BB5C7C8-F994-4452-8C14-8BF0D2C53A7A}" type="slidenum">
              <a:rPr lang="en-US"/>
              <a:t>9</a:t>
            </a:fld>
            <a:endParaRPr lang="en-US"/>
          </a:p>
        </p:txBody>
      </p:sp>
    </p:spTree>
    <p:extLst>
      <p:ext uri="{BB962C8B-B14F-4D97-AF65-F5344CB8AC3E}">
        <p14:creationId xmlns:p14="http://schemas.microsoft.com/office/powerpoint/2010/main" val="2159880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0F28B-45E3-4585-87E3-73838692A70B}"/>
              </a:ext>
            </a:extLst>
          </p:cNvPr>
          <p:cNvSpPr>
            <a:spLocks noGrp="1"/>
          </p:cNvSpPr>
          <p:nvPr>
            <p:ph type="ctrTitle"/>
          </p:nvPr>
        </p:nvSpPr>
        <p:spPr>
          <a:xfrm>
            <a:off x="457200" y="668049"/>
            <a:ext cx="7626795" cy="2841914"/>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A4F755B0-E17A-4B52-A99D-C35BB18BB2D0}"/>
              </a:ext>
            </a:extLst>
          </p:cNvPr>
          <p:cNvSpPr>
            <a:spLocks noGrp="1"/>
          </p:cNvSpPr>
          <p:nvPr>
            <p:ph type="subTitle" idx="1"/>
          </p:nvPr>
        </p:nvSpPr>
        <p:spPr>
          <a:xfrm>
            <a:off x="457200" y="3602038"/>
            <a:ext cx="7626795" cy="2501728"/>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8390C28-805B-4DA6-A10E-651C0FD01716}"/>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5" name="Footer Placeholder 4">
            <a:extLst>
              <a:ext uri="{FF2B5EF4-FFF2-40B4-BE49-F238E27FC236}">
                <a16:creationId xmlns:a16="http://schemas.microsoft.com/office/drawing/2014/main" id="{0D5EBBA9-C52F-4628-AE0D-DCD1772F91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BAC57-F8E1-4B54-A111-CB53B32031AB}"/>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3410421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5B40-C529-41A6-8D06-07AF9430A8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BB5A354-E2A8-4A91-9D7A-36D9E0915C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5D3944-2E3D-42BC-B83D-7630699D48C5}"/>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5" name="Footer Placeholder 4">
            <a:extLst>
              <a:ext uri="{FF2B5EF4-FFF2-40B4-BE49-F238E27FC236}">
                <a16:creationId xmlns:a16="http://schemas.microsoft.com/office/drawing/2014/main" id="{F2FC57FA-204E-4A7A-BAE2-DF17BB0FFB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BDA36D-49FF-495A-8E25-4CCC98E39032}"/>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961874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44ECD05-4E94-4A60-8FDA-700BF100B0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8" name="Color Fill">
            <a:extLst>
              <a:ext uri="{FF2B5EF4-FFF2-40B4-BE49-F238E27FC236}">
                <a16:creationId xmlns:a16="http://schemas.microsoft.com/office/drawing/2014/main" id="{8BCB0EB2-4067-418C-9465-9D4C71240E0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8" name="Group 7">
            <a:extLst>
              <a:ext uri="{FF2B5EF4-FFF2-40B4-BE49-F238E27FC236}">
                <a16:creationId xmlns:a16="http://schemas.microsoft.com/office/drawing/2014/main" id="{04E37999-41E7-446D-8C53-B904C3CE87A5}"/>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9" name="Oval 8">
              <a:extLst>
                <a:ext uri="{FF2B5EF4-FFF2-40B4-BE49-F238E27FC236}">
                  <a16:creationId xmlns:a16="http://schemas.microsoft.com/office/drawing/2014/main" id="{438A90E8-87F8-4150-B5EB-E19C8A01AFB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Graphic 9">
              <a:extLst>
                <a:ext uri="{FF2B5EF4-FFF2-40B4-BE49-F238E27FC236}">
                  <a16:creationId xmlns:a16="http://schemas.microsoft.com/office/drawing/2014/main" id="{724DCA1C-A8E8-4F90-8FAE-85B1426C108A}"/>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1" name="Freeform: Shape 10">
              <a:extLst>
                <a:ext uri="{FF2B5EF4-FFF2-40B4-BE49-F238E27FC236}">
                  <a16:creationId xmlns:a16="http://schemas.microsoft.com/office/drawing/2014/main" id="{158D6291-6756-44E3-9FCE-0B2ECA5EE664}"/>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2" name="Freeform: Shape 11">
              <a:extLst>
                <a:ext uri="{FF2B5EF4-FFF2-40B4-BE49-F238E27FC236}">
                  <a16:creationId xmlns:a16="http://schemas.microsoft.com/office/drawing/2014/main" id="{C37CA96E-9DD9-4172-B63B-50DF43B576DA}"/>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3" name="Graphic 9">
              <a:extLst>
                <a:ext uri="{FF2B5EF4-FFF2-40B4-BE49-F238E27FC236}">
                  <a16:creationId xmlns:a16="http://schemas.microsoft.com/office/drawing/2014/main" id="{B335AFFE-BF3D-491C-8255-692B9DAC6775}"/>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 name="Graphic 9">
              <a:extLst>
                <a:ext uri="{FF2B5EF4-FFF2-40B4-BE49-F238E27FC236}">
                  <a16:creationId xmlns:a16="http://schemas.microsoft.com/office/drawing/2014/main" id="{AA052AAF-7A7C-4EDB-AE2C-FCA3A756C4E5}"/>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0" name="Texture">
            <a:extLst>
              <a:ext uri="{FF2B5EF4-FFF2-40B4-BE49-F238E27FC236}">
                <a16:creationId xmlns:a16="http://schemas.microsoft.com/office/drawing/2014/main" id="{31F99E9D-6528-47AC-B178-7032D0E17DF8}"/>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Vertical Title 1">
            <a:extLst>
              <a:ext uri="{FF2B5EF4-FFF2-40B4-BE49-F238E27FC236}">
                <a16:creationId xmlns:a16="http://schemas.microsoft.com/office/drawing/2014/main" id="{834DD302-622D-4E42-BD6F-FAAA98B3728C}"/>
              </a:ext>
            </a:extLst>
          </p:cNvPr>
          <p:cNvSpPr>
            <a:spLocks noGrp="1"/>
          </p:cNvSpPr>
          <p:nvPr>
            <p:ph type="title" orient="vert"/>
          </p:nvPr>
        </p:nvSpPr>
        <p:spPr>
          <a:xfrm>
            <a:off x="7306311" y="668049"/>
            <a:ext cx="2628900" cy="55089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70D9F5-C907-405F-BE11-571C61745EC6}"/>
              </a:ext>
            </a:extLst>
          </p:cNvPr>
          <p:cNvSpPr>
            <a:spLocks noGrp="1"/>
          </p:cNvSpPr>
          <p:nvPr>
            <p:ph type="body" orient="vert" idx="1"/>
          </p:nvPr>
        </p:nvSpPr>
        <p:spPr>
          <a:xfrm>
            <a:off x="457200" y="668049"/>
            <a:ext cx="6689098" cy="55089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FD860-3FBD-4FE7-A9FD-1D4A4D10AABF}"/>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5" name="Footer Placeholder 4">
            <a:extLst>
              <a:ext uri="{FF2B5EF4-FFF2-40B4-BE49-F238E27FC236}">
                <a16:creationId xmlns:a16="http://schemas.microsoft.com/office/drawing/2014/main" id="{560A367B-81B3-4BD3-9C95-18EC0710A2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D8E54-346D-4D66-BF99-96DA43F80DF8}"/>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2679175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2C84-1247-4534-81D1-136C3E1EB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48D490-CEA6-4844-A537-F749658D37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DAEFC9-887F-4E73-9938-6032D52864AA}"/>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5" name="Footer Placeholder 4">
            <a:extLst>
              <a:ext uri="{FF2B5EF4-FFF2-40B4-BE49-F238E27FC236}">
                <a16:creationId xmlns:a16="http://schemas.microsoft.com/office/drawing/2014/main" id="{ABFCF0CF-134A-404E-A177-9FAAA039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A1B0DC-2D2C-408B-A577-904A2385C0AA}"/>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326616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55431-EF88-4771-9699-27EF70A55112}"/>
              </a:ext>
            </a:extLst>
          </p:cNvPr>
          <p:cNvSpPr>
            <a:spLocks noGrp="1"/>
          </p:cNvSpPr>
          <p:nvPr>
            <p:ph type="title"/>
          </p:nvPr>
        </p:nvSpPr>
        <p:spPr>
          <a:xfrm>
            <a:off x="457200" y="668050"/>
            <a:ext cx="7673389" cy="3816588"/>
          </a:xfrm>
        </p:spPr>
        <p:txBody>
          <a:bodyPr anchor="b">
            <a:normAutofit/>
          </a:bodyPr>
          <a:lstStyle>
            <a:lvl1pPr>
              <a:defRPr sz="5400"/>
            </a:lvl1pPr>
          </a:lstStyle>
          <a:p>
            <a:r>
              <a:rPr lang="en-US"/>
              <a:t>Click to edit Master title style</a:t>
            </a:r>
          </a:p>
        </p:txBody>
      </p:sp>
      <p:sp>
        <p:nvSpPr>
          <p:cNvPr id="3" name="Text Placeholder 2">
            <a:extLst>
              <a:ext uri="{FF2B5EF4-FFF2-40B4-BE49-F238E27FC236}">
                <a16:creationId xmlns:a16="http://schemas.microsoft.com/office/drawing/2014/main" id="{EDAF57C3-A928-4093-B3FC-ECC2194AE9E9}"/>
              </a:ext>
            </a:extLst>
          </p:cNvPr>
          <p:cNvSpPr>
            <a:spLocks noGrp="1"/>
          </p:cNvSpPr>
          <p:nvPr>
            <p:ph type="body" idx="1"/>
          </p:nvPr>
        </p:nvSpPr>
        <p:spPr>
          <a:xfrm>
            <a:off x="457200" y="4589463"/>
            <a:ext cx="7673389"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BFD625-A893-46D3-A518-9E969CB4FE54}"/>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5" name="Footer Placeholder 4">
            <a:extLst>
              <a:ext uri="{FF2B5EF4-FFF2-40B4-BE49-F238E27FC236}">
                <a16:creationId xmlns:a16="http://schemas.microsoft.com/office/drawing/2014/main" id="{FFCAD37A-B380-4B65-9FB9-3FB914120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E773B6-CD13-4451-9BF3-C4102BA5E899}"/>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290032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1FBD0A-9F7B-4EBB-9982-B55F5F9806C4}"/>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88CFF0B8-0BA9-4DD9-B7B2-0655DC8419A8}"/>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C77B910E-9B87-4291-987B-6883212CBAEC}"/>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5" name="Oval 14">
              <a:extLst>
                <a:ext uri="{FF2B5EF4-FFF2-40B4-BE49-F238E27FC236}">
                  <a16:creationId xmlns:a16="http://schemas.microsoft.com/office/drawing/2014/main" id="{05596CF7-55B3-409D-A36C-F5BE9D625628}"/>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 name="Freeform: Shape 16">
              <a:extLst>
                <a:ext uri="{FF2B5EF4-FFF2-40B4-BE49-F238E27FC236}">
                  <a16:creationId xmlns:a16="http://schemas.microsoft.com/office/drawing/2014/main" id="{92245D23-45D8-474C-8A38-633E99962676}"/>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918A8D14-28CA-4095-B2FA-E48B3150AD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3" name="Texture">
            <a:extLst>
              <a:ext uri="{FF2B5EF4-FFF2-40B4-BE49-F238E27FC236}">
                <a16:creationId xmlns:a16="http://schemas.microsoft.com/office/drawing/2014/main" id="{1D1F176A-19F1-4537-800D-210F29EC1AC2}"/>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D0A04C26-6125-4D95-9FC0-50DEB9419E63}"/>
              </a:ext>
            </a:extLst>
          </p:cNvPr>
          <p:cNvSpPr>
            <a:spLocks noGrp="1"/>
          </p:cNvSpPr>
          <p:nvPr>
            <p:ph type="title"/>
          </p:nvPr>
        </p:nvSpPr>
        <p:spPr>
          <a:xfrm>
            <a:off x="457200" y="668049"/>
            <a:ext cx="10451534" cy="159174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535401A-13E5-4CED-864F-06D6EECCBCAA}"/>
              </a:ext>
            </a:extLst>
          </p:cNvPr>
          <p:cNvSpPr>
            <a:spLocks noGrp="1"/>
          </p:cNvSpPr>
          <p:nvPr>
            <p:ph sz="half" idx="1"/>
          </p:nvPr>
        </p:nvSpPr>
        <p:spPr>
          <a:xfrm>
            <a:off x="457200" y="2341329"/>
            <a:ext cx="5562600"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513523-8F78-4766-91D7-03E329B6833A}"/>
              </a:ext>
            </a:extLst>
          </p:cNvPr>
          <p:cNvSpPr>
            <a:spLocks noGrp="1"/>
          </p:cNvSpPr>
          <p:nvPr>
            <p:ph sz="half" idx="2"/>
          </p:nvPr>
        </p:nvSpPr>
        <p:spPr>
          <a:xfrm>
            <a:off x="6172200" y="2341329"/>
            <a:ext cx="4736534" cy="38356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5B757F-BAD2-4343-BD57-FC02D0BE19EC}"/>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6" name="Footer Placeholder 5">
            <a:extLst>
              <a:ext uri="{FF2B5EF4-FFF2-40B4-BE49-F238E27FC236}">
                <a16:creationId xmlns:a16="http://schemas.microsoft.com/office/drawing/2014/main" id="{5A30EF3C-A61E-4F43-9C8F-BC9A6455C6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9D947-1DC8-4CE9-A031-6EEB776BD0BF}"/>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414315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BFA9BB-A51E-4D09-8602-5AD9010463BA}"/>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A60257A1-779B-4048-BC0D-1EA579B5B1C5}"/>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38F4B5D0-AA24-4702-9C01-FC1A03E7B607}"/>
              </a:ext>
              <a:ext uri="{C183D7F6-B498-43B3-948B-1728B52AA6E4}">
                <adec:decorative xmlns:adec="http://schemas.microsoft.com/office/drawing/2017/decorative" val="1"/>
              </a:ext>
            </a:extLst>
          </p:cNvPr>
          <p:cNvGrpSpPr/>
          <p:nvPr/>
        </p:nvGrpSpPr>
        <p:grpSpPr>
          <a:xfrm>
            <a:off x="11151383" y="2767655"/>
            <a:ext cx="1040617" cy="2833045"/>
            <a:chOff x="11151383" y="2767655"/>
            <a:chExt cx="1040617" cy="2833045"/>
          </a:xfrm>
        </p:grpSpPr>
        <p:sp>
          <p:nvSpPr>
            <p:cNvPr id="17" name="Oval 16">
              <a:extLst>
                <a:ext uri="{FF2B5EF4-FFF2-40B4-BE49-F238E27FC236}">
                  <a16:creationId xmlns:a16="http://schemas.microsoft.com/office/drawing/2014/main" id="{29CBF9BD-1EB2-4122-98FE-F2B5DF8771C9}"/>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8" name="Freeform: Shape 17">
              <a:extLst>
                <a:ext uri="{FF2B5EF4-FFF2-40B4-BE49-F238E27FC236}">
                  <a16:creationId xmlns:a16="http://schemas.microsoft.com/office/drawing/2014/main" id="{7C41FF89-01DF-4236-AA4D-243CB8A464B3}"/>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Freeform: Shape 18">
              <a:extLst>
                <a:ext uri="{FF2B5EF4-FFF2-40B4-BE49-F238E27FC236}">
                  <a16:creationId xmlns:a16="http://schemas.microsoft.com/office/drawing/2014/main" id="{FD03BB88-350D-4DE0-BB34-870F6435689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grpSp>
      <p:sp>
        <p:nvSpPr>
          <p:cNvPr id="15" name="Texture">
            <a:extLst>
              <a:ext uri="{FF2B5EF4-FFF2-40B4-BE49-F238E27FC236}">
                <a16:creationId xmlns:a16="http://schemas.microsoft.com/office/drawing/2014/main" id="{4A8025C0-8995-4863-A847-7ED1F8CCE811}"/>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50162335-6445-435C-A1C6-9F090B965040}"/>
              </a:ext>
            </a:extLst>
          </p:cNvPr>
          <p:cNvSpPr>
            <a:spLocks noGrp="1"/>
          </p:cNvSpPr>
          <p:nvPr>
            <p:ph type="title"/>
          </p:nvPr>
        </p:nvSpPr>
        <p:spPr>
          <a:xfrm>
            <a:off x="457200" y="668049"/>
            <a:ext cx="10450629" cy="1325564"/>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074B3D-418F-464D-91E7-993D0B480108}"/>
              </a:ext>
            </a:extLst>
          </p:cNvPr>
          <p:cNvSpPr>
            <a:spLocks noGrp="1"/>
          </p:cNvSpPr>
          <p:nvPr>
            <p:ph type="body" idx="1"/>
          </p:nvPr>
        </p:nvSpPr>
        <p:spPr>
          <a:xfrm>
            <a:off x="457086" y="2182814"/>
            <a:ext cx="50215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904709-9362-4AB5-9AA2-32F51BF06A39}"/>
              </a:ext>
            </a:extLst>
          </p:cNvPr>
          <p:cNvSpPr>
            <a:spLocks noGrp="1"/>
          </p:cNvSpPr>
          <p:nvPr>
            <p:ph sz="half" idx="2"/>
          </p:nvPr>
        </p:nvSpPr>
        <p:spPr>
          <a:xfrm>
            <a:off x="457086" y="3115949"/>
            <a:ext cx="502151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083836-1CF5-406F-B0CB-643F37066CE6}"/>
              </a:ext>
            </a:extLst>
          </p:cNvPr>
          <p:cNvSpPr>
            <a:spLocks noGrp="1"/>
          </p:cNvSpPr>
          <p:nvPr>
            <p:ph type="body" sz="quarter" idx="3"/>
          </p:nvPr>
        </p:nvSpPr>
        <p:spPr>
          <a:xfrm>
            <a:off x="5890597" y="2182814"/>
            <a:ext cx="501723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64A8670-0F33-4222-AAC9-96A21C47C336}"/>
              </a:ext>
            </a:extLst>
          </p:cNvPr>
          <p:cNvSpPr>
            <a:spLocks noGrp="1"/>
          </p:cNvSpPr>
          <p:nvPr>
            <p:ph sz="quarter" idx="4"/>
          </p:nvPr>
        </p:nvSpPr>
        <p:spPr>
          <a:xfrm>
            <a:off x="5890597" y="3115949"/>
            <a:ext cx="5017232" cy="3073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1E6970-4A96-4519-9C0E-11E245D563C9}"/>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8" name="Footer Placeholder 7">
            <a:extLst>
              <a:ext uri="{FF2B5EF4-FFF2-40B4-BE49-F238E27FC236}">
                <a16:creationId xmlns:a16="http://schemas.microsoft.com/office/drawing/2014/main" id="{35FEE249-70F5-4359-B699-23D68A5037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2AE510-A38C-45EE-B061-CB02E4E3DD7C}"/>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167708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A9D1A-F943-4838-BA2F-6DF4F2EC9FEC}"/>
              </a:ext>
            </a:extLst>
          </p:cNvPr>
          <p:cNvSpPr>
            <a:spLocks noGrp="1"/>
          </p:cNvSpPr>
          <p:nvPr>
            <p:ph type="title"/>
          </p:nvPr>
        </p:nvSpPr>
        <p:spPr>
          <a:xfrm>
            <a:off x="457200" y="668049"/>
            <a:ext cx="7685037" cy="1363816"/>
          </a:xfrm>
        </p:spPr>
        <p:txBody>
          <a:bodyPr/>
          <a:lstStyle/>
          <a:p>
            <a:r>
              <a:rPr lang="en-US"/>
              <a:t>Click to edit Master title style</a:t>
            </a:r>
          </a:p>
        </p:txBody>
      </p:sp>
      <p:sp>
        <p:nvSpPr>
          <p:cNvPr id="3" name="Date Placeholder 2">
            <a:extLst>
              <a:ext uri="{FF2B5EF4-FFF2-40B4-BE49-F238E27FC236}">
                <a16:creationId xmlns:a16="http://schemas.microsoft.com/office/drawing/2014/main" id="{F6FEE401-3424-4696-A6FC-BBEE79379F9D}"/>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4" name="Footer Placeholder 3">
            <a:extLst>
              <a:ext uri="{FF2B5EF4-FFF2-40B4-BE49-F238E27FC236}">
                <a16:creationId xmlns:a16="http://schemas.microsoft.com/office/drawing/2014/main" id="{01E9D767-A30A-4508-B510-99AB91737A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0979DC-F3D5-43AB-8A0F-9C8A14E0CEF4}"/>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2681988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DCDA0B-9BEE-4B57-8F97-96D5645D0658}"/>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3" name="Footer Placeholder 2">
            <a:extLst>
              <a:ext uri="{FF2B5EF4-FFF2-40B4-BE49-F238E27FC236}">
                <a16:creationId xmlns:a16="http://schemas.microsoft.com/office/drawing/2014/main" id="{05282AF2-09A1-4A1C-AEB6-577962B714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4D99D9-82B1-496C-ABBC-4FF0C375DCE7}"/>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1344411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7D9AFA4-EB8E-4091-A5E2-1B9D163A0709}"/>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F25018FE-FB44-4E2E-A181-B3476F3E8550}"/>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A6C7CD4B-70DE-49E2-A336-B6F43F58FFA4}"/>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B4B8BFC9-6F67-47CB-BAE4-45260FBAF397}"/>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40F836E5-3C5B-4DE7-B09A-AE00DEE730A9}"/>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68E1B8E4-080E-4F43-B33F-59DD21B6B658}"/>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07639D4-740A-4B71-8393-99CA375EB4A0}"/>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AE7E56E5-1F6A-442B-B5E0-ED19F815D2E2}"/>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3774E986-8FE2-4670-A4C0-96E213269BD7}"/>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3A5846DF-A106-4887-BE2C-DCD89DAA6539}"/>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767E81C-AA51-44A0-B21C-757B2F3B90C5}"/>
              </a:ext>
            </a:extLst>
          </p:cNvPr>
          <p:cNvSpPr>
            <a:spLocks noGrp="1"/>
          </p:cNvSpPr>
          <p:nvPr>
            <p:ph type="title"/>
          </p:nvPr>
        </p:nvSpPr>
        <p:spPr>
          <a:xfrm>
            <a:off x="457200" y="668049"/>
            <a:ext cx="4314825" cy="1957828"/>
          </a:xfrm>
        </p:spPr>
        <p:txBody>
          <a:bodyPr anchor="b">
            <a:normAutofit/>
          </a:bodyPr>
          <a:lstStyle>
            <a:lvl1pPr>
              <a:defRPr sz="4400"/>
            </a:lvl1pPr>
          </a:lstStyle>
          <a:p>
            <a:r>
              <a:rPr lang="en-US"/>
              <a:t>Click to edit Master title style</a:t>
            </a:r>
          </a:p>
        </p:txBody>
      </p:sp>
      <p:sp>
        <p:nvSpPr>
          <p:cNvPr id="3" name="Content Placeholder 2">
            <a:extLst>
              <a:ext uri="{FF2B5EF4-FFF2-40B4-BE49-F238E27FC236}">
                <a16:creationId xmlns:a16="http://schemas.microsoft.com/office/drawing/2014/main" id="{F7A0438A-298D-4466-B55D-F466C345C3CC}"/>
              </a:ext>
            </a:extLst>
          </p:cNvPr>
          <p:cNvSpPr>
            <a:spLocks noGrp="1"/>
          </p:cNvSpPr>
          <p:nvPr>
            <p:ph idx="1"/>
          </p:nvPr>
        </p:nvSpPr>
        <p:spPr>
          <a:xfrm>
            <a:off x="5183188" y="668049"/>
            <a:ext cx="4875212" cy="5231253"/>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143104-0579-4974-88D2-61DF1A30D390}"/>
              </a:ext>
            </a:extLst>
          </p:cNvPr>
          <p:cNvSpPr>
            <a:spLocks noGrp="1"/>
          </p:cNvSpPr>
          <p:nvPr>
            <p:ph type="body" sz="half" idx="2"/>
          </p:nvPr>
        </p:nvSpPr>
        <p:spPr>
          <a:xfrm>
            <a:off x="457200" y="2749024"/>
            <a:ext cx="4314825" cy="3119964"/>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A32755-0632-47CB-AA69-7EFB212FA160}"/>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6" name="Footer Placeholder 5">
            <a:extLst>
              <a:ext uri="{FF2B5EF4-FFF2-40B4-BE49-F238E27FC236}">
                <a16:creationId xmlns:a16="http://schemas.microsoft.com/office/drawing/2014/main" id="{38ED0B4F-5B59-4064-A88B-E9938A40F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512E7F-93B8-4E93-BCB3-ADE74FC1504B}"/>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454057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F3C1870-4E69-4DE7-BF2F-DE8A7881C64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7439AB1C-A8A1-4745-9625-B18FE9160BBB}"/>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11ADDC4D-D9AA-48F8-BD10-2D20F14607A6}"/>
              </a:ext>
              <a:ext uri="{C183D7F6-B498-43B3-948B-1728B52AA6E4}">
                <adec:decorative xmlns:adec="http://schemas.microsoft.com/office/drawing/2017/decorative" val="1"/>
              </a:ext>
            </a:extLst>
          </p:cNvPr>
          <p:cNvGrpSpPr/>
          <p:nvPr/>
        </p:nvGrpSpPr>
        <p:grpSpPr>
          <a:xfrm>
            <a:off x="10300855" y="0"/>
            <a:ext cx="1891145" cy="5600700"/>
            <a:chOff x="10300855" y="0"/>
            <a:chExt cx="1891145" cy="5600700"/>
          </a:xfrm>
        </p:grpSpPr>
        <p:sp>
          <p:nvSpPr>
            <p:cNvPr id="15" name="Oval 14">
              <a:extLst>
                <a:ext uri="{FF2B5EF4-FFF2-40B4-BE49-F238E27FC236}">
                  <a16:creationId xmlns:a16="http://schemas.microsoft.com/office/drawing/2014/main" id="{C1136312-3085-4615-A743-4EE531585B11}"/>
                </a:ext>
              </a:extLst>
            </p:cNvPr>
            <p:cNvSpPr/>
            <p:nvPr/>
          </p:nvSpPr>
          <p:spPr>
            <a:xfrm>
              <a:off x="11783194" y="2943021"/>
              <a:ext cx="246527" cy="2465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Graphic 9">
              <a:extLst>
                <a:ext uri="{FF2B5EF4-FFF2-40B4-BE49-F238E27FC236}">
                  <a16:creationId xmlns:a16="http://schemas.microsoft.com/office/drawing/2014/main" id="{29539FE4-376B-4187-A80A-C98EBA23DA30}"/>
                </a:ext>
              </a:extLst>
            </p:cNvPr>
            <p:cNvSpPr/>
            <p:nvPr/>
          </p:nvSpPr>
          <p:spPr>
            <a:xfrm>
              <a:off x="10330568" y="2199078"/>
              <a:ext cx="1195288" cy="119528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75000"/>
                <a:alpha val="65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7" name="Freeform: Shape 16">
              <a:extLst>
                <a:ext uri="{FF2B5EF4-FFF2-40B4-BE49-F238E27FC236}">
                  <a16:creationId xmlns:a16="http://schemas.microsoft.com/office/drawing/2014/main" id="{A11DC5D7-2276-4A57-8783-A0EFB00416E9}"/>
                </a:ext>
              </a:extLst>
            </p:cNvPr>
            <p:cNvSpPr/>
            <p:nvPr/>
          </p:nvSpPr>
          <p:spPr>
            <a:xfrm flipV="1">
              <a:off x="11151383" y="4336822"/>
              <a:ext cx="1040617" cy="1263878"/>
            </a:xfrm>
            <a:custGeom>
              <a:avLst/>
              <a:gdLst>
                <a:gd name="connsiteX0" fmla="*/ 1087069 w 1119832"/>
                <a:gd name="connsiteY0" fmla="*/ 1138 h 1360088"/>
                <a:gd name="connsiteX1" fmla="*/ 1119832 w 1119832"/>
                <a:gd name="connsiteY1" fmla="*/ 3278 h 1360088"/>
                <a:gd name="connsiteX2" fmla="*/ 1119832 w 1119832"/>
                <a:gd name="connsiteY2" fmla="*/ 1097964 h 1360088"/>
                <a:gd name="connsiteX3" fmla="*/ 1109686 w 1119832"/>
                <a:gd name="connsiteY3" fmla="*/ 1109686 h 1360088"/>
                <a:gd name="connsiteX4" fmla="*/ 25249 w 1119832"/>
                <a:gd name="connsiteY4" fmla="*/ 1334840 h 1360088"/>
                <a:gd name="connsiteX5" fmla="*/ 250404 w 1119832"/>
                <a:gd name="connsiteY5" fmla="*/ 250404 h 1360088"/>
                <a:gd name="connsiteX6" fmla="*/ 1087069 w 1119832"/>
                <a:gd name="connsiteY6" fmla="*/ 1138 h 136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9832" h="1360088">
                  <a:moveTo>
                    <a:pt x="1087069" y="1138"/>
                  </a:moveTo>
                  <a:lnTo>
                    <a:pt x="1119832" y="3278"/>
                  </a:lnTo>
                  <a:lnTo>
                    <a:pt x="1119832" y="1097964"/>
                  </a:lnTo>
                  <a:lnTo>
                    <a:pt x="1109686" y="1109686"/>
                  </a:lnTo>
                  <a:cubicBezTo>
                    <a:pt x="748058" y="1471314"/>
                    <a:pt x="25249" y="1334840"/>
                    <a:pt x="25249" y="1334840"/>
                  </a:cubicBezTo>
                  <a:cubicBezTo>
                    <a:pt x="25249" y="1334840"/>
                    <a:pt x="-111224" y="612032"/>
                    <a:pt x="250404" y="250404"/>
                  </a:cubicBezTo>
                  <a:cubicBezTo>
                    <a:pt x="476422" y="24386"/>
                    <a:pt x="843525" y="-7060"/>
                    <a:pt x="1087069" y="113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8" name="Freeform: Shape 17">
              <a:extLst>
                <a:ext uri="{FF2B5EF4-FFF2-40B4-BE49-F238E27FC236}">
                  <a16:creationId xmlns:a16="http://schemas.microsoft.com/office/drawing/2014/main" id="{57D5B578-4971-4ADC-97D8-B9CEF52AA71B}"/>
                </a:ext>
                <a:ext uri="{C183D7F6-B498-43B3-948B-1728B52AA6E4}">
                  <adec:decorative xmlns:adec="http://schemas.microsoft.com/office/drawing/2017/decorative" val="1"/>
                </a:ext>
              </a:extLst>
            </p:cNvPr>
            <p:cNvSpPr/>
            <p:nvPr/>
          </p:nvSpPr>
          <p:spPr>
            <a:xfrm>
              <a:off x="11638492" y="2767655"/>
              <a:ext cx="553508" cy="1567713"/>
            </a:xfrm>
            <a:custGeom>
              <a:avLst/>
              <a:gdLst>
                <a:gd name="connsiteX0" fmla="*/ 612019 w 612019"/>
                <a:gd name="connsiteY0" fmla="*/ 0 h 1733435"/>
                <a:gd name="connsiteX1" fmla="*/ 612019 w 612019"/>
                <a:gd name="connsiteY1" fmla="*/ 1733435 h 1733435"/>
                <a:gd name="connsiteX2" fmla="*/ 180103 w 612019"/>
                <a:gd name="connsiteY2" fmla="*/ 1301519 h 1733435"/>
                <a:gd name="connsiteX3" fmla="*/ 180103 w 612019"/>
                <a:gd name="connsiteY3" fmla="*/ 431916 h 1733435"/>
              </a:gdLst>
              <a:ahLst/>
              <a:cxnLst>
                <a:cxn ang="0">
                  <a:pos x="connsiteX0" y="connsiteY0"/>
                </a:cxn>
                <a:cxn ang="0">
                  <a:pos x="connsiteX1" y="connsiteY1"/>
                </a:cxn>
                <a:cxn ang="0">
                  <a:pos x="connsiteX2" y="connsiteY2"/>
                </a:cxn>
                <a:cxn ang="0">
                  <a:pos x="connsiteX3" y="connsiteY3"/>
                </a:cxn>
              </a:cxnLst>
              <a:rect l="l" t="t" r="r" b="b"/>
              <a:pathLst>
                <a:path w="612019" h="1733435">
                  <a:moveTo>
                    <a:pt x="612019" y="0"/>
                  </a:moveTo>
                  <a:lnTo>
                    <a:pt x="612019" y="1733435"/>
                  </a:lnTo>
                  <a:lnTo>
                    <a:pt x="180103" y="1301519"/>
                  </a:lnTo>
                  <a:cubicBezTo>
                    <a:pt x="-60034" y="1061382"/>
                    <a:pt x="-60034" y="672053"/>
                    <a:pt x="180103" y="431916"/>
                  </a:cubicBezTo>
                  <a:close/>
                </a:path>
              </a:pathLst>
            </a:custGeom>
            <a:solidFill>
              <a:schemeClr val="accent1">
                <a:lumMod val="60000"/>
                <a:lumOff val="40000"/>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p>
          </p:txBody>
        </p:sp>
        <p:sp>
          <p:nvSpPr>
            <p:cNvPr id="19" name="Graphic 9">
              <a:extLst>
                <a:ext uri="{FF2B5EF4-FFF2-40B4-BE49-F238E27FC236}">
                  <a16:creationId xmlns:a16="http://schemas.microsoft.com/office/drawing/2014/main" id="{2D968E77-E43D-4870-93BC-CBF1947336B3}"/>
                </a:ext>
              </a:extLst>
            </p:cNvPr>
            <p:cNvSpPr/>
            <p:nvPr/>
          </p:nvSpPr>
          <p:spPr>
            <a:xfrm flipH="1">
              <a:off x="10300855" y="0"/>
              <a:ext cx="1891145" cy="189114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alpha val="60000"/>
              </a:schemeClr>
            </a:solidFill>
            <a:ln w="93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Graphic 9">
              <a:extLst>
                <a:ext uri="{FF2B5EF4-FFF2-40B4-BE49-F238E27FC236}">
                  <a16:creationId xmlns:a16="http://schemas.microsoft.com/office/drawing/2014/main" id="{1221D41A-E71E-4587-A876-F8778E7C03E1}"/>
                </a:ext>
              </a:extLst>
            </p:cNvPr>
            <p:cNvSpPr/>
            <p:nvPr/>
          </p:nvSpPr>
          <p:spPr>
            <a:xfrm flipH="1">
              <a:off x="10424367" y="122795"/>
              <a:ext cx="1644119" cy="16441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 name="Texture">
            <a:extLst>
              <a:ext uri="{FF2B5EF4-FFF2-40B4-BE49-F238E27FC236}">
                <a16:creationId xmlns:a16="http://schemas.microsoft.com/office/drawing/2014/main" id="{50457195-385D-490A-91AB-30B969C61953}"/>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E06FF6D-24FA-4E04-90ED-7DBE228B2AA6}"/>
              </a:ext>
            </a:extLst>
          </p:cNvPr>
          <p:cNvSpPr>
            <a:spLocks noGrp="1"/>
          </p:cNvSpPr>
          <p:nvPr>
            <p:ph type="title"/>
          </p:nvPr>
        </p:nvSpPr>
        <p:spPr>
          <a:xfrm>
            <a:off x="457200" y="668049"/>
            <a:ext cx="4314825" cy="2235711"/>
          </a:xfrm>
        </p:spPr>
        <p:txBody>
          <a:bodyPr anchor="b">
            <a:noAutofit/>
          </a:bodyPr>
          <a:lstStyle>
            <a:lvl1pPr algn="l" defTabSz="914400" rtl="0" eaLnBrk="1" latinLnBrk="0" hangingPunct="1">
              <a:lnSpc>
                <a:spcPct val="90000"/>
              </a:lnSpc>
              <a:spcBef>
                <a:spcPct val="0"/>
              </a:spcBef>
              <a:buNone/>
              <a:defRPr lang="en-US" sz="4400" kern="1200">
                <a:solidFill>
                  <a:schemeClr val="tx1"/>
                </a:solidFill>
                <a:latin typeface="+mj-lt"/>
                <a:ea typeface="+mj-ea"/>
                <a:cs typeface="+mj-cs"/>
              </a:defRPr>
            </a:lvl1pPr>
          </a:lstStyle>
          <a:p>
            <a:r>
              <a:rPr lang="en-US"/>
              <a:t>Click to edit Master title style</a:t>
            </a:r>
          </a:p>
        </p:txBody>
      </p:sp>
      <p:sp>
        <p:nvSpPr>
          <p:cNvPr id="3" name="Picture Placeholder 2">
            <a:extLst>
              <a:ext uri="{FF2B5EF4-FFF2-40B4-BE49-F238E27FC236}">
                <a16:creationId xmlns:a16="http://schemas.microsoft.com/office/drawing/2014/main" id="{4432D78B-0E21-420F-9DFF-6131CB0F7E69}"/>
              </a:ext>
            </a:extLst>
          </p:cNvPr>
          <p:cNvSpPr>
            <a:spLocks noGrp="1"/>
          </p:cNvSpPr>
          <p:nvPr>
            <p:ph type="pic" idx="1"/>
          </p:nvPr>
        </p:nvSpPr>
        <p:spPr>
          <a:xfrm>
            <a:off x="5183188" y="668049"/>
            <a:ext cx="4958436" cy="523125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8AC2A57-1064-4391-B96B-4D04305E0BE7}"/>
              </a:ext>
            </a:extLst>
          </p:cNvPr>
          <p:cNvSpPr>
            <a:spLocks noGrp="1"/>
          </p:cNvSpPr>
          <p:nvPr>
            <p:ph type="body" sz="half" idx="2"/>
          </p:nvPr>
        </p:nvSpPr>
        <p:spPr>
          <a:xfrm>
            <a:off x="457200" y="2941222"/>
            <a:ext cx="4314825" cy="2927765"/>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D04EB0-850A-4256-8D12-E01A201A4FE1}"/>
              </a:ext>
            </a:extLst>
          </p:cNvPr>
          <p:cNvSpPr>
            <a:spLocks noGrp="1"/>
          </p:cNvSpPr>
          <p:nvPr>
            <p:ph type="dt" sz="half" idx="10"/>
          </p:nvPr>
        </p:nvSpPr>
        <p:spPr/>
        <p:txBody>
          <a:bodyPr/>
          <a:lstStyle/>
          <a:p>
            <a:fld id="{D208048B-57AF-4F53-BC84-8E0A1033FBEC}" type="datetimeFigureOut">
              <a:rPr lang="en-US" smtClean="0"/>
              <a:t>10/15/2025</a:t>
            </a:fld>
            <a:endParaRPr lang="en-US"/>
          </a:p>
        </p:txBody>
      </p:sp>
      <p:sp>
        <p:nvSpPr>
          <p:cNvPr id="6" name="Footer Placeholder 5">
            <a:extLst>
              <a:ext uri="{FF2B5EF4-FFF2-40B4-BE49-F238E27FC236}">
                <a16:creationId xmlns:a16="http://schemas.microsoft.com/office/drawing/2014/main" id="{7E9CF4AF-C757-4552-AB8A-3B89C37464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62A368-F12B-4B5E-82F0-A6AEE6AF2C83}"/>
              </a:ext>
            </a:extLst>
          </p:cNvPr>
          <p:cNvSpPr>
            <a:spLocks noGrp="1"/>
          </p:cNvSpPr>
          <p:nvPr>
            <p:ph type="sldNum" sz="quarter" idx="12"/>
          </p:nvPr>
        </p:nvSpPr>
        <p:spPr/>
        <p:txBody>
          <a:bodyPr/>
          <a:lstStyle/>
          <a:p>
            <a:fld id="{BD8A8A1B-4E1E-43EF-8A39-7D4A3879B941}" type="slidenum">
              <a:rPr lang="en-US" smtClean="0"/>
              <a:t>‹N°›</a:t>
            </a:fld>
            <a:endParaRPr lang="en-US"/>
          </a:p>
        </p:txBody>
      </p:sp>
    </p:spTree>
    <p:extLst>
      <p:ext uri="{BB962C8B-B14F-4D97-AF65-F5344CB8AC3E}">
        <p14:creationId xmlns:p14="http://schemas.microsoft.com/office/powerpoint/2010/main" val="1666698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F358BAA-9C8A-4E17-BAD8-32FD6FFEA730}"/>
              </a:ext>
              <a:ext uri="{C183D7F6-B498-43B3-948B-1728B52AA6E4}">
                <adec:decorative xmlns:adec="http://schemas.microsoft.com/office/drawing/2017/decorative" val="1"/>
              </a:ext>
            </a:extLst>
          </p:cNvPr>
          <p:cNvSpPr/>
          <p:nvPr/>
        </p:nvSpPr>
        <p:spPr>
          <a:xfrm>
            <a:off x="0" y="0"/>
            <a:ext cx="12188952" cy="6858000"/>
          </a:xfrm>
          <a:prstGeom prst="rect">
            <a:avLst/>
          </a:prstGeom>
          <a:ln w="9525" cap="flat">
            <a:noFill/>
            <a:prstDash val="solid"/>
            <a:miter/>
          </a:ln>
        </p:spPr>
        <p:txBody>
          <a:bodyPr rtlCol="0" anchor="ctr"/>
          <a:lstStyle/>
          <a:p>
            <a:endParaRPr lang="en-US">
              <a:solidFill>
                <a:schemeClr val="tx1"/>
              </a:solidFill>
            </a:endParaRPr>
          </a:p>
        </p:txBody>
      </p:sp>
      <p:sp>
        <p:nvSpPr>
          <p:cNvPr id="10" name="Color Fill">
            <a:extLst>
              <a:ext uri="{FF2B5EF4-FFF2-40B4-BE49-F238E27FC236}">
                <a16:creationId xmlns:a16="http://schemas.microsoft.com/office/drawing/2014/main" id="{4D6F41A4-BEE3-4935-9371-4ADEA67A22F9}"/>
              </a:ext>
              <a:ext uri="{C183D7F6-B498-43B3-948B-1728B52AA6E4}">
                <adec:decorative xmlns:adec="http://schemas.microsoft.com/office/drawing/2017/decorative" val="1"/>
              </a:ext>
            </a:extLst>
          </p:cNvPr>
          <p:cNvSpPr/>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726F010-956A-40BC-8A1F-8002DC729B4C}"/>
              </a:ext>
              <a:ext uri="{C183D7F6-B498-43B3-948B-1728B52AA6E4}">
                <adec:decorative xmlns:adec="http://schemas.microsoft.com/office/drawing/2017/decorative" val="1"/>
              </a:ext>
            </a:extLst>
          </p:cNvPr>
          <p:cNvGrpSpPr/>
          <p:nvPr/>
        </p:nvGrpSpPr>
        <p:grpSpPr>
          <a:xfrm>
            <a:off x="8351566" y="0"/>
            <a:ext cx="3840434" cy="6858000"/>
            <a:chOff x="8351565" y="0"/>
            <a:chExt cx="3840434" cy="6858000"/>
          </a:xfrm>
        </p:grpSpPr>
        <p:sp>
          <p:nvSpPr>
            <p:cNvPr id="14" name="Oval 13">
              <a:extLst>
                <a:ext uri="{FF2B5EF4-FFF2-40B4-BE49-F238E27FC236}">
                  <a16:creationId xmlns:a16="http://schemas.microsoft.com/office/drawing/2014/main" id="{D386E468-0048-46C4-ADDD-FBE7A6AE9F31}"/>
                </a:ext>
              </a:extLst>
            </p:cNvPr>
            <p:cNvSpPr/>
            <p:nvPr/>
          </p:nvSpPr>
          <p:spPr>
            <a:xfrm>
              <a:off x="11260165" y="519204"/>
              <a:ext cx="474635" cy="4746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Freeform: Shape 14">
              <a:extLst>
                <a:ext uri="{FF2B5EF4-FFF2-40B4-BE49-F238E27FC236}">
                  <a16:creationId xmlns:a16="http://schemas.microsoft.com/office/drawing/2014/main" id="{C5B35ED4-0C31-4C8C-A45E-6A3EDEAB2867}"/>
                </a:ext>
              </a:extLst>
            </p:cNvPr>
            <p:cNvSpPr/>
            <p:nvPr/>
          </p:nvSpPr>
          <p:spPr>
            <a:xfrm>
              <a:off x="8385871" y="0"/>
              <a:ext cx="2955657" cy="679194"/>
            </a:xfrm>
            <a:custGeom>
              <a:avLst/>
              <a:gdLst>
                <a:gd name="connsiteX0" fmla="*/ 0 w 2955657"/>
                <a:gd name="connsiteY0" fmla="*/ 0 h 679194"/>
                <a:gd name="connsiteX1" fmla="*/ 2955657 w 2955657"/>
                <a:gd name="connsiteY1" fmla="*/ 0 h 679194"/>
                <a:gd name="connsiteX2" fmla="*/ 2892839 w 2955657"/>
                <a:gd name="connsiteY2" fmla="*/ 84007 h 679194"/>
                <a:gd name="connsiteX3" fmla="*/ 1630760 w 2955657"/>
                <a:gd name="connsiteY3" fmla="*/ 679194 h 679194"/>
                <a:gd name="connsiteX4" fmla="*/ 0 w 2955657"/>
                <a:gd name="connsiteY4" fmla="*/ 679194 h 679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5657" h="679194">
                  <a:moveTo>
                    <a:pt x="0" y="0"/>
                  </a:moveTo>
                  <a:lnTo>
                    <a:pt x="2955657" y="0"/>
                  </a:lnTo>
                  <a:lnTo>
                    <a:pt x="2892839" y="84007"/>
                  </a:lnTo>
                  <a:cubicBezTo>
                    <a:pt x="2592855" y="447504"/>
                    <a:pt x="2138868" y="679194"/>
                    <a:pt x="1630760" y="679194"/>
                  </a:cubicBezTo>
                  <a:lnTo>
                    <a:pt x="0" y="679194"/>
                  </a:ln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B40A1EF3-FA93-48F4-9F82-BC0C79635750}"/>
                </a:ext>
              </a:extLst>
            </p:cNvPr>
            <p:cNvSpPr/>
            <p:nvPr/>
          </p:nvSpPr>
          <p:spPr>
            <a:xfrm>
              <a:off x="8351565" y="4121414"/>
              <a:ext cx="3266317" cy="2736586"/>
            </a:xfrm>
            <a:custGeom>
              <a:avLst/>
              <a:gdLst>
                <a:gd name="connsiteX0" fmla="*/ 1635557 w 3266317"/>
                <a:gd name="connsiteY0" fmla="*/ 0 h 2736586"/>
                <a:gd name="connsiteX1" fmla="*/ 3266317 w 3266317"/>
                <a:gd name="connsiteY1" fmla="*/ 0 h 2736586"/>
                <a:gd name="connsiteX2" fmla="*/ 3266317 w 3266317"/>
                <a:gd name="connsiteY2" fmla="*/ 1630760 h 2736586"/>
                <a:gd name="connsiteX3" fmla="*/ 2892838 w 3266317"/>
                <a:gd name="connsiteY3" fmla="*/ 2671131 h 2736586"/>
                <a:gd name="connsiteX4" fmla="*/ 2833348 w 3266317"/>
                <a:gd name="connsiteY4" fmla="*/ 2736586 h 2736586"/>
                <a:gd name="connsiteX5" fmla="*/ 0 w 3266317"/>
                <a:gd name="connsiteY5" fmla="*/ 2736586 h 2736586"/>
                <a:gd name="connsiteX6" fmla="*/ 0 w 3266317"/>
                <a:gd name="connsiteY6" fmla="*/ 1635558 h 2736586"/>
                <a:gd name="connsiteX7" fmla="*/ 1635557 w 3266317"/>
                <a:gd name="connsiteY7" fmla="*/ 0 h 2736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6317" h="2736586">
                  <a:moveTo>
                    <a:pt x="1635557" y="0"/>
                  </a:moveTo>
                  <a:lnTo>
                    <a:pt x="3266317" y="0"/>
                  </a:lnTo>
                  <a:lnTo>
                    <a:pt x="3266317" y="1630760"/>
                  </a:lnTo>
                  <a:cubicBezTo>
                    <a:pt x="3266317" y="2025955"/>
                    <a:pt x="3126159" y="2388411"/>
                    <a:pt x="2892838" y="2671131"/>
                  </a:cubicBezTo>
                  <a:lnTo>
                    <a:pt x="2833348" y="2736586"/>
                  </a:lnTo>
                  <a:lnTo>
                    <a:pt x="0" y="2736586"/>
                  </a:lnTo>
                  <a:lnTo>
                    <a:pt x="0" y="1635558"/>
                  </a:lnTo>
                  <a:cubicBezTo>
                    <a:pt x="0" y="732255"/>
                    <a:pt x="732254" y="0"/>
                    <a:pt x="1635557" y="0"/>
                  </a:cubicBezTo>
                  <a:close/>
                </a:path>
              </a:pathLst>
            </a:custGeom>
            <a:solidFill>
              <a:schemeClr val="accent1">
                <a:lumMod val="60000"/>
                <a:lumOff val="40000"/>
                <a:alpha val="60000"/>
              </a:schemeClr>
            </a:solidFill>
            <a:ln w="9331" cap="flat">
              <a:noFill/>
              <a:prstDash val="solid"/>
              <a:miter/>
            </a:ln>
          </p:spPr>
          <p:txBody>
            <a:bodyPr rtlCol="0" anchor="ctr"/>
            <a:lstStyle/>
            <a:p>
              <a:pPr lvl="0"/>
              <a:endParaRPr lang="en-US"/>
            </a:p>
          </p:txBody>
        </p:sp>
        <p:sp>
          <p:nvSpPr>
            <p:cNvPr id="17" name="Freeform: Shape 16">
              <a:extLst>
                <a:ext uri="{FF2B5EF4-FFF2-40B4-BE49-F238E27FC236}">
                  <a16:creationId xmlns:a16="http://schemas.microsoft.com/office/drawing/2014/main" id="{A985F09D-6969-44D0-B04F-4EDE0FEDAF63}"/>
                </a:ext>
              </a:extLst>
            </p:cNvPr>
            <p:cNvSpPr/>
            <p:nvPr/>
          </p:nvSpPr>
          <p:spPr>
            <a:xfrm>
              <a:off x="11755674" y="3386384"/>
              <a:ext cx="436325" cy="1309674"/>
            </a:xfrm>
            <a:custGeom>
              <a:avLst/>
              <a:gdLst>
                <a:gd name="connsiteX0" fmla="*/ 470325 w 477612"/>
                <a:gd name="connsiteY0" fmla="*/ 0 h 1433600"/>
                <a:gd name="connsiteX1" fmla="*/ 475607 w 477612"/>
                <a:gd name="connsiteY1" fmla="*/ 3701 h 1433600"/>
                <a:gd name="connsiteX2" fmla="*/ 477612 w 477612"/>
                <a:gd name="connsiteY2" fmla="*/ 5160 h 1433600"/>
                <a:gd name="connsiteX3" fmla="*/ 477612 w 477612"/>
                <a:gd name="connsiteY3" fmla="*/ 1428441 h 1433600"/>
                <a:gd name="connsiteX4" fmla="*/ 475607 w 477612"/>
                <a:gd name="connsiteY4" fmla="*/ 1429900 h 1433600"/>
                <a:gd name="connsiteX5" fmla="*/ 470325 w 477612"/>
                <a:gd name="connsiteY5" fmla="*/ 1433600 h 1433600"/>
                <a:gd name="connsiteX6" fmla="*/ 0 w 477612"/>
                <a:gd name="connsiteY6" fmla="*/ 716800 h 1433600"/>
                <a:gd name="connsiteX7" fmla="*/ 470325 w 477612"/>
                <a:gd name="connsiteY7" fmla="*/ 0 h 14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7612" h="1433600">
                  <a:moveTo>
                    <a:pt x="470325" y="0"/>
                  </a:moveTo>
                  <a:cubicBezTo>
                    <a:pt x="470325" y="0"/>
                    <a:pt x="472162" y="1254"/>
                    <a:pt x="475607" y="3701"/>
                  </a:cubicBezTo>
                  <a:lnTo>
                    <a:pt x="477612" y="5160"/>
                  </a:lnTo>
                  <a:lnTo>
                    <a:pt x="477612" y="1428441"/>
                  </a:lnTo>
                  <a:lnTo>
                    <a:pt x="475607" y="1429900"/>
                  </a:lnTo>
                  <a:cubicBezTo>
                    <a:pt x="472162" y="1432347"/>
                    <a:pt x="470325" y="1433600"/>
                    <a:pt x="470325" y="1433600"/>
                  </a:cubicBezTo>
                  <a:cubicBezTo>
                    <a:pt x="470325" y="1433600"/>
                    <a:pt x="0" y="1112672"/>
                    <a:pt x="0" y="716800"/>
                  </a:cubicBezTo>
                  <a:cubicBezTo>
                    <a:pt x="0" y="320929"/>
                    <a:pt x="470325" y="0"/>
                    <a:pt x="470325" y="0"/>
                  </a:cubicBezTo>
                  <a:close/>
                </a:path>
              </a:pathLst>
            </a:cu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pPr lvl="0"/>
              <a:endParaRPr lang="en-US"/>
            </a:p>
          </p:txBody>
        </p:sp>
        <p:sp>
          <p:nvSpPr>
            <p:cNvPr id="18" name="Graphic 9">
              <a:extLst>
                <a:ext uri="{FF2B5EF4-FFF2-40B4-BE49-F238E27FC236}">
                  <a16:creationId xmlns:a16="http://schemas.microsoft.com/office/drawing/2014/main" id="{003913A0-A3C0-4ED8-8920-318068FBC46F}"/>
                </a:ext>
              </a:extLst>
            </p:cNvPr>
            <p:cNvSpPr/>
            <p:nvPr/>
          </p:nvSpPr>
          <p:spPr>
            <a:xfrm>
              <a:off x="8385870" y="791588"/>
              <a:ext cx="3232012" cy="323201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pPr lvl="0"/>
              <a:endParaRPr lang="en-US"/>
            </a:p>
          </p:txBody>
        </p:sp>
      </p:grpSp>
      <p:sp>
        <p:nvSpPr>
          <p:cNvPr id="12" name="Texture">
            <a:extLst>
              <a:ext uri="{FF2B5EF4-FFF2-40B4-BE49-F238E27FC236}">
                <a16:creationId xmlns:a16="http://schemas.microsoft.com/office/drawing/2014/main" id="{7FE1D329-7CB2-4DF5-B0C0-36DD19EBC66D}"/>
              </a:ext>
              <a:ext uri="{C183D7F6-B498-43B3-948B-1728B52AA6E4}">
                <adec:decorative xmlns:adec="http://schemas.microsoft.com/office/drawing/2017/decorative" val="1"/>
              </a:ext>
            </a:extLst>
          </p:cNvPr>
          <p:cNvSpPr/>
          <p:nvPr/>
        </p:nvSpPr>
        <p:spPr>
          <a:xfrm>
            <a:off x="3048" y="0"/>
            <a:ext cx="12188952" cy="6858000"/>
          </a:xfrm>
          <a:prstGeom prst="rect">
            <a:avLst/>
          </a:prstGeom>
          <a:blipFill dpi="0" rotWithShape="1">
            <a:blip r:embed="rId13">
              <a:alphaModFix amt="6000"/>
            </a:blip>
            <a:srcRect/>
            <a:tile tx="0" ty="0" sx="100000" sy="100000" flip="none" algn="tl"/>
          </a:blipFill>
          <a:ln w="9525" cap="flat">
            <a:noFill/>
            <a:prstDash val="solid"/>
            <a:miter/>
          </a:ln>
        </p:spPr>
        <p:txBody>
          <a:bodyPr rtlCol="0" anchor="ctr"/>
          <a:lstStyle/>
          <a:p>
            <a:endParaRPr lang="en-US"/>
          </a:p>
        </p:txBody>
      </p:sp>
      <p:sp>
        <p:nvSpPr>
          <p:cNvPr id="2" name="Title Placeholder 1">
            <a:extLst>
              <a:ext uri="{FF2B5EF4-FFF2-40B4-BE49-F238E27FC236}">
                <a16:creationId xmlns:a16="http://schemas.microsoft.com/office/drawing/2014/main" id="{093083B5-1505-44FE-894D-AA1AB6D60FCE}"/>
              </a:ext>
            </a:extLst>
          </p:cNvPr>
          <p:cNvSpPr>
            <a:spLocks noGrp="1"/>
          </p:cNvSpPr>
          <p:nvPr>
            <p:ph type="title"/>
          </p:nvPr>
        </p:nvSpPr>
        <p:spPr>
          <a:xfrm>
            <a:off x="457200" y="668049"/>
            <a:ext cx="7685037" cy="1325563"/>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603F3930-F8C8-43B1-BC1A-6264F4ACB2E1}"/>
              </a:ext>
            </a:extLst>
          </p:cNvPr>
          <p:cNvSpPr>
            <a:spLocks noGrp="1"/>
          </p:cNvSpPr>
          <p:nvPr>
            <p:ph type="body" idx="1"/>
          </p:nvPr>
        </p:nvSpPr>
        <p:spPr>
          <a:xfrm>
            <a:off x="457200" y="2096713"/>
            <a:ext cx="7685037" cy="40802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F4F2F7-3ECA-43D7-BFF3-FBB407AEAB46}"/>
              </a:ext>
            </a:extLst>
          </p:cNvPr>
          <p:cNvSpPr>
            <a:spLocks noGrp="1"/>
          </p:cNvSpPr>
          <p:nvPr>
            <p:ph type="dt" sz="half" idx="2"/>
          </p:nvPr>
        </p:nvSpPr>
        <p:spPr>
          <a:xfrm>
            <a:off x="457200" y="6356350"/>
            <a:ext cx="27432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fld id="{D208048B-57AF-4F53-BC84-8E0A1033FBEC}" type="datetimeFigureOut">
              <a:rPr lang="en-US" smtClean="0"/>
              <a:pPr/>
              <a:t>10/15/2025</a:t>
            </a:fld>
            <a:endParaRPr lang="en-US"/>
          </a:p>
        </p:txBody>
      </p:sp>
      <p:sp>
        <p:nvSpPr>
          <p:cNvPr id="5" name="Footer Placeholder 4">
            <a:extLst>
              <a:ext uri="{FF2B5EF4-FFF2-40B4-BE49-F238E27FC236}">
                <a16:creationId xmlns:a16="http://schemas.microsoft.com/office/drawing/2014/main" id="{1D3A193F-0B61-43DD-8E45-EFEAC43E3826}"/>
              </a:ext>
            </a:extLst>
          </p:cNvPr>
          <p:cNvSpPr>
            <a:spLocks noGrp="1"/>
          </p:cNvSpPr>
          <p:nvPr>
            <p:ph type="ftr" sz="quarter" idx="3"/>
          </p:nvPr>
        </p:nvSpPr>
        <p:spPr>
          <a:xfrm>
            <a:off x="457200" y="155448"/>
            <a:ext cx="4114800" cy="365125"/>
          </a:xfrm>
          <a:prstGeom prst="rect">
            <a:avLst/>
          </a:prstGeom>
        </p:spPr>
        <p:txBody>
          <a:bodyPr vert="horz" lIns="91440" tIns="45720" rIns="91440" bIns="45720" rtlCol="0" anchor="ctr"/>
          <a:lstStyle>
            <a:lvl1pPr algn="l">
              <a:defRPr sz="1000" spc="110" baseline="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4625961-D3A8-4945-AEE4-EE1952DBDCAE}"/>
              </a:ext>
            </a:extLst>
          </p:cNvPr>
          <p:cNvSpPr>
            <a:spLocks noGrp="1"/>
          </p:cNvSpPr>
          <p:nvPr>
            <p:ph type="sldNum" sz="quarter" idx="4"/>
          </p:nvPr>
        </p:nvSpPr>
        <p:spPr>
          <a:xfrm>
            <a:off x="10954512" y="6355080"/>
            <a:ext cx="795528" cy="365760"/>
          </a:xfrm>
          <a:prstGeom prst="rect">
            <a:avLst/>
          </a:prstGeom>
        </p:spPr>
        <p:txBody>
          <a:bodyPr vert="horz" lIns="91440" tIns="45720" rIns="91440" bIns="45720" rtlCol="0" anchor="ctr"/>
          <a:lstStyle>
            <a:lvl1pPr algn="r">
              <a:defRPr sz="1000" spc="110" baseline="0">
                <a:solidFill>
                  <a:schemeClr val="tx1">
                    <a:tint val="75000"/>
                  </a:schemeClr>
                </a:solidFill>
              </a:defRPr>
            </a:lvl1pPr>
          </a:lstStyle>
          <a:p>
            <a:fld id="{BD8A8A1B-4E1E-43EF-8A39-7D4A3879B941}" type="slidenum">
              <a:rPr lang="en-US" smtClean="0"/>
              <a:pPr/>
              <a:t>‹N°›</a:t>
            </a:fld>
            <a:endParaRPr lang="en-US"/>
          </a:p>
        </p:txBody>
      </p:sp>
    </p:spTree>
    <p:extLst>
      <p:ext uri="{BB962C8B-B14F-4D97-AF65-F5344CB8AC3E}">
        <p14:creationId xmlns:p14="http://schemas.microsoft.com/office/powerpoint/2010/main" val="1231439095"/>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0" r:id="rId6"/>
    <p:sldLayoutId id="2147483745" r:id="rId7"/>
    <p:sldLayoutId id="2147483741" r:id="rId8"/>
    <p:sldLayoutId id="2147483742" r:id="rId9"/>
    <p:sldLayoutId id="2147483743" r:id="rId10"/>
    <p:sldLayoutId id="214748374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gif"/><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1.jpeg"/><Relationship Id="rId7" Type="http://schemas.openxmlformats.org/officeDocument/2006/relationships/image" Target="../media/image5.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5.svg"/></Relationships>
</file>

<file path=ppt/slides/_rels/slide6.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8.gif"/></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06087813-B81F-42C4-A0EA-F9078FB61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 name="Color Fill">
            <a:extLst>
              <a:ext uri="{FF2B5EF4-FFF2-40B4-BE49-F238E27FC236}">
                <a16:creationId xmlns:a16="http://schemas.microsoft.com/office/drawing/2014/main" id="{C4B295A1-75D3-4C3B-82E7-C5CFD80A7E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4" name="Group 13">
            <a:extLst>
              <a:ext uri="{FF2B5EF4-FFF2-40B4-BE49-F238E27FC236}">
                <a16:creationId xmlns:a16="http://schemas.microsoft.com/office/drawing/2014/main" id="{ED38D1D7-BA30-4FF3-A0CC-9E90BB9662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0"/>
            <a:ext cx="5444327" cy="6734640"/>
            <a:chOff x="6744625" y="0"/>
            <a:chExt cx="5444327" cy="6734640"/>
          </a:xfrm>
        </p:grpSpPr>
        <p:sp>
          <p:nvSpPr>
            <p:cNvPr id="15" name="Graphic 9">
              <a:extLst>
                <a:ext uri="{FF2B5EF4-FFF2-40B4-BE49-F238E27FC236}">
                  <a16:creationId xmlns:a16="http://schemas.microsoft.com/office/drawing/2014/main" id="{A217CF63-2FBD-4FA2-838C-6287D9F54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6" name="Graphic 18">
              <a:extLst>
                <a:ext uri="{FF2B5EF4-FFF2-40B4-BE49-F238E27FC236}">
                  <a16:creationId xmlns:a16="http://schemas.microsoft.com/office/drawing/2014/main" id="{C8F9462C-D125-4450-B35D-6E680DD305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6FA1A088-C133-4278-93CD-B7F518F32A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8" name="Freeform: Shape 17">
              <a:extLst>
                <a:ext uri="{FF2B5EF4-FFF2-40B4-BE49-F238E27FC236}">
                  <a16:creationId xmlns:a16="http://schemas.microsoft.com/office/drawing/2014/main" id="{5731790C-9903-4B27-9B13-F9FFD286DA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52849" y="0"/>
              <a:ext cx="1303285" cy="962498"/>
            </a:xfrm>
            <a:custGeom>
              <a:avLst/>
              <a:gdLst>
                <a:gd name="connsiteX0" fmla="*/ 0 w 1303285"/>
                <a:gd name="connsiteY0" fmla="*/ 0 h 962498"/>
                <a:gd name="connsiteX1" fmla="*/ 1303285 w 1303285"/>
                <a:gd name="connsiteY1" fmla="*/ 0 h 962498"/>
                <a:gd name="connsiteX2" fmla="*/ 1298420 w 1303285"/>
                <a:gd name="connsiteY2" fmla="*/ 67508 h 962498"/>
                <a:gd name="connsiteX3" fmla="*/ 651642 w 1303285"/>
                <a:gd name="connsiteY3" fmla="*/ 962498 h 962498"/>
                <a:gd name="connsiteX4" fmla="*/ 4865 w 1303285"/>
                <a:gd name="connsiteY4" fmla="*/ 67508 h 962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285" h="962498">
                  <a:moveTo>
                    <a:pt x="0" y="0"/>
                  </a:moveTo>
                  <a:lnTo>
                    <a:pt x="1303285" y="0"/>
                  </a:lnTo>
                  <a:lnTo>
                    <a:pt x="1298420" y="67508"/>
                  </a:lnTo>
                  <a:cubicBezTo>
                    <a:pt x="1226555" y="570204"/>
                    <a:pt x="651642" y="962498"/>
                    <a:pt x="651642" y="962498"/>
                  </a:cubicBezTo>
                  <a:cubicBezTo>
                    <a:pt x="651642" y="962498"/>
                    <a:pt x="76729" y="570204"/>
                    <a:pt x="4865" y="67508"/>
                  </a:cubicBezTo>
                  <a:close/>
                </a:path>
              </a:pathLst>
            </a:custGeom>
            <a:solidFill>
              <a:schemeClr val="bg2">
                <a:alpha val="34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1A25AE1A-8F17-40E6-A1BB-ED8F665B7E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21" name="Texture">
            <a:extLst>
              <a:ext uri="{FF2B5EF4-FFF2-40B4-BE49-F238E27FC236}">
                <a16:creationId xmlns:a16="http://schemas.microsoft.com/office/drawing/2014/main" id="{E4B2AF95-7029-4856-9CE4-BBBE8CF80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A1FFB726-6DAF-C5B8-0DBC-474C2AA3D8FD}"/>
              </a:ext>
            </a:extLst>
          </p:cNvPr>
          <p:cNvSpPr>
            <a:spLocks noGrp="1"/>
          </p:cNvSpPr>
          <p:nvPr>
            <p:ph type="ctrTitle"/>
          </p:nvPr>
        </p:nvSpPr>
        <p:spPr>
          <a:xfrm>
            <a:off x="457199" y="676656"/>
            <a:ext cx="5996975" cy="3063240"/>
          </a:xfrm>
        </p:spPr>
        <p:txBody>
          <a:bodyPr>
            <a:normAutofit/>
          </a:bodyPr>
          <a:lstStyle/>
          <a:p>
            <a:pPr algn="ctr"/>
            <a:r>
              <a:rPr lang="fr-FR" sz="8000" err="1"/>
              <a:t>Miskatonic</a:t>
            </a:r>
            <a:br>
              <a:rPr lang="fr-FR"/>
            </a:br>
            <a:r>
              <a:rPr lang="fr-FR"/>
              <a:t>Générateur de Quiz</a:t>
            </a:r>
            <a:br>
              <a:rPr lang="fr-FR"/>
            </a:br>
            <a:endParaRPr lang="fr-FR"/>
          </a:p>
        </p:txBody>
      </p:sp>
      <p:sp>
        <p:nvSpPr>
          <p:cNvPr id="3" name="Sous-titre 2">
            <a:extLst>
              <a:ext uri="{FF2B5EF4-FFF2-40B4-BE49-F238E27FC236}">
                <a16:creationId xmlns:a16="http://schemas.microsoft.com/office/drawing/2014/main" id="{F099AF3D-7B10-4998-9831-CF4BA9885CE7}"/>
              </a:ext>
            </a:extLst>
          </p:cNvPr>
          <p:cNvSpPr>
            <a:spLocks noGrp="1"/>
          </p:cNvSpPr>
          <p:nvPr>
            <p:ph type="subTitle" idx="1"/>
          </p:nvPr>
        </p:nvSpPr>
        <p:spPr>
          <a:xfrm>
            <a:off x="457199" y="3840480"/>
            <a:ext cx="5996975" cy="2315845"/>
          </a:xfrm>
        </p:spPr>
        <p:txBody>
          <a:bodyPr vert="horz" lIns="91440" tIns="45720" rIns="91440" bIns="45720" rtlCol="0" anchor="t">
            <a:normAutofit/>
          </a:bodyPr>
          <a:lstStyle/>
          <a:p>
            <a:endParaRPr lang="fr-FR"/>
          </a:p>
          <a:p>
            <a:endParaRPr lang="fr-FR"/>
          </a:p>
          <a:p>
            <a:endParaRPr lang="fr-FR"/>
          </a:p>
          <a:p>
            <a:endParaRPr lang="fr-FR"/>
          </a:p>
          <a:p>
            <a:r>
              <a:rPr lang="fr-FR"/>
              <a:t>Lucas -</a:t>
            </a:r>
            <a:r>
              <a:rPr lang="fr-FR" err="1"/>
              <a:t>Tangi</a:t>
            </a:r>
          </a:p>
        </p:txBody>
      </p:sp>
      <p:pic>
        <p:nvPicPr>
          <p:cNvPr id="5" name="Image 4" descr="Une image contenant Emblème, écusson, symbole, badge&#10;&#10;Le contenu généré par l’IA peut être incorrect.">
            <a:extLst>
              <a:ext uri="{FF2B5EF4-FFF2-40B4-BE49-F238E27FC236}">
                <a16:creationId xmlns:a16="http://schemas.microsoft.com/office/drawing/2014/main" id="{190F1CE5-EA2A-1887-D84F-9C7E4BD4404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spTree>
    <p:extLst>
      <p:ext uri="{BB962C8B-B14F-4D97-AF65-F5344CB8AC3E}">
        <p14:creationId xmlns:p14="http://schemas.microsoft.com/office/powerpoint/2010/main" val="97942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1"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 name="Group 12">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4" name="Oval 13">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6"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17" name="Oval 16">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18" name="Freeform: Shape 17">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20"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1D13395-2226-A777-0EC0-78B038DF7F1B}"/>
              </a:ext>
            </a:extLst>
          </p:cNvPr>
          <p:cNvSpPr>
            <a:spLocks noGrp="1"/>
          </p:cNvSpPr>
          <p:nvPr>
            <p:ph type="title"/>
          </p:nvPr>
        </p:nvSpPr>
        <p:spPr>
          <a:xfrm>
            <a:off x="457200" y="668049"/>
            <a:ext cx="5895581" cy="1325563"/>
          </a:xfrm>
        </p:spPr>
        <p:txBody>
          <a:bodyPr>
            <a:normAutofit/>
          </a:bodyPr>
          <a:lstStyle/>
          <a:p>
            <a:r>
              <a:rPr lang="en-US" err="1"/>
              <a:t>Pistes</a:t>
            </a:r>
            <a:r>
              <a:rPr lang="en-US"/>
              <a:t> </a:t>
            </a:r>
            <a:r>
              <a:rPr lang="en-US" err="1"/>
              <a:t>d'amélioration</a:t>
            </a:r>
            <a:endParaRPr lang="en-US"/>
          </a:p>
        </p:txBody>
      </p:sp>
      <p:sp>
        <p:nvSpPr>
          <p:cNvPr id="3" name="Content Placeholder 2">
            <a:extLst>
              <a:ext uri="{FF2B5EF4-FFF2-40B4-BE49-F238E27FC236}">
                <a16:creationId xmlns:a16="http://schemas.microsoft.com/office/drawing/2014/main" id="{4DD85E16-12E3-29DA-BE59-B284EEF7FB2A}"/>
              </a:ext>
            </a:extLst>
          </p:cNvPr>
          <p:cNvSpPr>
            <a:spLocks noGrp="1"/>
          </p:cNvSpPr>
          <p:nvPr>
            <p:ph idx="1"/>
          </p:nvPr>
        </p:nvSpPr>
        <p:spPr>
          <a:xfrm>
            <a:off x="457200" y="2096713"/>
            <a:ext cx="6281801" cy="4080250"/>
          </a:xfrm>
        </p:spPr>
        <p:txBody>
          <a:bodyPr vert="horz" lIns="91440" tIns="45720" rIns="91440" bIns="45720" rtlCol="0" anchor="t">
            <a:normAutofit/>
          </a:bodyPr>
          <a:lstStyle/>
          <a:p>
            <a:r>
              <a:rPr lang="en-US"/>
              <a:t>Tests </a:t>
            </a:r>
            <a:r>
              <a:rPr lang="en-US" err="1"/>
              <a:t>unitaires</a:t>
            </a:r>
            <a:r>
              <a:rPr lang="en-US"/>
              <a:t> et </a:t>
            </a:r>
            <a:r>
              <a:rPr lang="en-US" err="1"/>
              <a:t>intégration</a:t>
            </a:r>
            <a:endParaRPr lang="en-US"/>
          </a:p>
          <a:p>
            <a:r>
              <a:rPr lang="en-US"/>
              <a:t>Mise à jour </a:t>
            </a:r>
            <a:r>
              <a:rPr lang="en-US" err="1"/>
              <a:t>automatique</a:t>
            </a:r>
            <a:r>
              <a:rPr lang="en-US"/>
              <a:t> des </a:t>
            </a:r>
            <a:r>
              <a:rPr lang="en-US" err="1"/>
              <a:t>sujets</a:t>
            </a:r>
            <a:r>
              <a:rPr lang="en-US"/>
              <a:t> des questionnaires</a:t>
            </a:r>
          </a:p>
          <a:p>
            <a:r>
              <a:rPr lang="en-US" err="1"/>
              <a:t>Vérification</a:t>
            </a:r>
            <a:r>
              <a:rPr lang="en-US"/>
              <a:t> </a:t>
            </a:r>
            <a:r>
              <a:rPr lang="en-US" err="1"/>
              <a:t>robuste</a:t>
            </a:r>
            <a:r>
              <a:rPr lang="en-US"/>
              <a:t> des </a:t>
            </a:r>
            <a:r>
              <a:rPr lang="en-US" err="1"/>
              <a:t>doublons</a:t>
            </a:r>
          </a:p>
          <a:p>
            <a:r>
              <a:rPr lang="en-US" err="1"/>
              <a:t>Contraintes</a:t>
            </a:r>
            <a:r>
              <a:rPr lang="en-US"/>
              <a:t> sur login / mots de passe forts / </a:t>
            </a:r>
            <a:r>
              <a:rPr lang="en-US" err="1"/>
              <a:t>authentification</a:t>
            </a:r>
          </a:p>
          <a:p>
            <a:r>
              <a:rPr lang="en-US"/>
              <a:t>Suppression des </a:t>
            </a:r>
            <a:r>
              <a:rPr lang="en-US" err="1"/>
              <a:t>utilisateurs</a:t>
            </a:r>
            <a:r>
              <a:rPr lang="en-US"/>
              <a:t> </a:t>
            </a:r>
            <a:r>
              <a:rPr lang="en-US" err="1"/>
              <a:t>inactifs</a:t>
            </a:r>
          </a:p>
          <a:p>
            <a:r>
              <a:rPr lang="en-US" err="1"/>
              <a:t>Ajout</a:t>
            </a:r>
            <a:r>
              <a:rPr lang="en-US"/>
              <a:t> </a:t>
            </a:r>
            <a:r>
              <a:rPr lang="en-US" err="1"/>
              <a:t>d'une</a:t>
            </a:r>
            <a:r>
              <a:rPr lang="en-US"/>
              <a:t> </a:t>
            </a:r>
            <a:r>
              <a:rPr lang="en-US" err="1"/>
              <a:t>fonctionnalité</a:t>
            </a:r>
            <a:r>
              <a:rPr lang="en-US"/>
              <a:t> </a:t>
            </a:r>
            <a:r>
              <a:rPr lang="en-US" err="1"/>
              <a:t>barème</a:t>
            </a:r>
            <a:r>
              <a:rPr lang="en-US"/>
              <a:t>, points, note, …</a:t>
            </a:r>
          </a:p>
          <a:p>
            <a:endParaRPr lang="en-US"/>
          </a:p>
          <a:p>
            <a:endParaRPr lang="en-US"/>
          </a:p>
          <a:p>
            <a:endParaRPr lang="en-US"/>
          </a:p>
          <a:p>
            <a:endParaRPr lang="en-US"/>
          </a:p>
        </p:txBody>
      </p:sp>
      <p:pic>
        <p:nvPicPr>
          <p:cNvPr id="4" name="Picture 3">
            <a:extLst>
              <a:ext uri="{FF2B5EF4-FFF2-40B4-BE49-F238E27FC236}">
                <a16:creationId xmlns:a16="http://schemas.microsoft.com/office/drawing/2014/main" id="{F489B697-F754-A344-917C-CB9C773BEE98}"/>
              </a:ext>
            </a:extLst>
          </p:cNvPr>
          <p:cNvPicPr>
            <a:picLocks noChangeAspect="1"/>
          </p:cNvPicPr>
          <p:nvPr/>
        </p:nvPicPr>
        <p:blipFill>
          <a:blip r:embed="rId4"/>
          <a:srcRect/>
          <a:stretch>
            <a:fillRect/>
          </a:stretch>
        </p:blipFill>
        <p:spPr>
          <a:xfrm>
            <a:off x="7091448" y="1063286"/>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7" name="Graphic 6" descr="Poisson avec un remplissage uni">
            <a:extLst>
              <a:ext uri="{FF2B5EF4-FFF2-40B4-BE49-F238E27FC236}">
                <a16:creationId xmlns:a16="http://schemas.microsoft.com/office/drawing/2014/main" id="{44C45EC0-58EC-01DA-922B-B23FB3FEDF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0951" y="5947913"/>
            <a:ext cx="914400" cy="914400"/>
          </a:xfrm>
          <a:prstGeom prst="rect">
            <a:avLst/>
          </a:prstGeom>
        </p:spPr>
      </p:pic>
      <p:sp>
        <p:nvSpPr>
          <p:cNvPr id="10" name="TextBox 9">
            <a:extLst>
              <a:ext uri="{FF2B5EF4-FFF2-40B4-BE49-F238E27FC236}">
                <a16:creationId xmlns:a16="http://schemas.microsoft.com/office/drawing/2014/main" id="{312BB705-4D32-045E-F6A5-E07ED7285281}"/>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8</a:t>
            </a:r>
          </a:p>
        </p:txBody>
      </p:sp>
    </p:spTree>
    <p:extLst>
      <p:ext uri="{BB962C8B-B14F-4D97-AF65-F5344CB8AC3E}">
        <p14:creationId xmlns:p14="http://schemas.microsoft.com/office/powerpoint/2010/main" val="1282447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56DD93BE-5811-E774-1D98-30C64F2D41F6}"/>
            </a:ext>
          </a:extLst>
        </p:cNvPr>
        <p:cNvGrpSpPr/>
        <p:nvPr/>
      </p:nvGrpSpPr>
      <p:grpSpPr>
        <a:xfrm>
          <a:off x="0" y="0"/>
          <a:ext cx="0" cy="0"/>
          <a:chOff x="0" y="0"/>
          <a:chExt cx="0" cy="0"/>
        </a:xfrm>
      </p:grpSpPr>
      <p:sp useBgFill="1">
        <p:nvSpPr>
          <p:cNvPr id="126" name="Background Fill">
            <a:extLst>
              <a:ext uri="{FF2B5EF4-FFF2-40B4-BE49-F238E27FC236}">
                <a16:creationId xmlns:a16="http://schemas.microsoft.com/office/drawing/2014/main" id="{2C959457-8690-3C83-CC4F-D900EAC3DA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8" name="Color Fill">
            <a:extLst>
              <a:ext uri="{FF2B5EF4-FFF2-40B4-BE49-F238E27FC236}">
                <a16:creationId xmlns:a16="http://schemas.microsoft.com/office/drawing/2014/main" id="{3C366415-801A-8314-4644-89E58A0F5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0" name="Group 129">
            <a:extLst>
              <a:ext uri="{FF2B5EF4-FFF2-40B4-BE49-F238E27FC236}">
                <a16:creationId xmlns:a16="http://schemas.microsoft.com/office/drawing/2014/main" id="{5AC6E8FD-EC21-D567-AC80-E64A69E2FC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31447" y="-649"/>
            <a:ext cx="7560552" cy="6858649"/>
            <a:chOff x="4631447" y="-649"/>
            <a:chExt cx="7560552" cy="6858649"/>
          </a:xfrm>
        </p:grpSpPr>
        <p:sp>
          <p:nvSpPr>
            <p:cNvPr id="131" name="Oval 130">
              <a:extLst>
                <a:ext uri="{FF2B5EF4-FFF2-40B4-BE49-F238E27FC236}">
                  <a16:creationId xmlns:a16="http://schemas.microsoft.com/office/drawing/2014/main" id="{5B65E8B5-48CD-E892-98F9-E38F65F98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6379" y="2615848"/>
              <a:ext cx="472267" cy="472267"/>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132" name="Oval 131">
              <a:extLst>
                <a:ext uri="{FF2B5EF4-FFF2-40B4-BE49-F238E27FC236}">
                  <a16:creationId xmlns:a16="http://schemas.microsoft.com/office/drawing/2014/main" id="{E64E3800-D84A-8342-DD6B-66C20CF0D3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55577" y="4963665"/>
              <a:ext cx="256132" cy="256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DDEDC975-0A28-79D0-2DFA-B385F1843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42" y="0"/>
              <a:ext cx="3499900" cy="2960417"/>
            </a:xfrm>
            <a:custGeom>
              <a:avLst/>
              <a:gdLst>
                <a:gd name="connsiteX0" fmla="*/ 489498 w 3499900"/>
                <a:gd name="connsiteY0" fmla="*/ 0 h 2960417"/>
                <a:gd name="connsiteX1" fmla="*/ 3499900 w 3499900"/>
                <a:gd name="connsiteY1" fmla="*/ 0 h 2960417"/>
                <a:gd name="connsiteX2" fmla="*/ 3499900 w 3499900"/>
                <a:gd name="connsiteY2" fmla="*/ 1207897 h 2960417"/>
                <a:gd name="connsiteX3" fmla="*/ 1747380 w 3499900"/>
                <a:gd name="connsiteY3" fmla="*/ 2960417 h 2960417"/>
                <a:gd name="connsiteX4" fmla="*/ 0 w 3499900"/>
                <a:gd name="connsiteY4" fmla="*/ 2960417 h 2960417"/>
                <a:gd name="connsiteX5" fmla="*/ 0 w 3499900"/>
                <a:gd name="connsiteY5" fmla="*/ 1213037 h 2960417"/>
                <a:gd name="connsiteX6" fmla="*/ 400187 w 3499900"/>
                <a:gd name="connsiteY6" fmla="*/ 98267 h 29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900" h="2960417">
                  <a:moveTo>
                    <a:pt x="489498" y="0"/>
                  </a:moveTo>
                  <a:lnTo>
                    <a:pt x="3499900" y="0"/>
                  </a:lnTo>
                  <a:lnTo>
                    <a:pt x="3499900" y="1207897"/>
                  </a:lnTo>
                  <a:cubicBezTo>
                    <a:pt x="3499900" y="2175797"/>
                    <a:pt x="2715280" y="2960417"/>
                    <a:pt x="1747380" y="2960417"/>
                  </a:cubicBezTo>
                  <a:lnTo>
                    <a:pt x="0" y="2960417"/>
                  </a:lnTo>
                  <a:lnTo>
                    <a:pt x="0" y="1213037"/>
                  </a:lnTo>
                  <a:cubicBezTo>
                    <a:pt x="0" y="789581"/>
                    <a:pt x="150181" y="401205"/>
                    <a:pt x="400187" y="98267"/>
                  </a:cubicBezTo>
                  <a:close/>
                </a:path>
              </a:pathLst>
            </a:custGeom>
            <a:solidFill>
              <a:schemeClr val="accent1">
                <a:lumMod val="75000"/>
                <a:alpha val="20000"/>
              </a:schemeClr>
            </a:solidFill>
            <a:ln w="933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C0256297-CC35-6400-5C0E-44CE4448CF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31447" y="649"/>
              <a:ext cx="3609953" cy="2959770"/>
            </a:xfrm>
            <a:custGeom>
              <a:avLst/>
              <a:gdLst>
                <a:gd name="connsiteX0" fmla="*/ 0 w 3609953"/>
                <a:gd name="connsiteY0" fmla="*/ 0 h 2959770"/>
                <a:gd name="connsiteX1" fmla="*/ 3190256 w 3609953"/>
                <a:gd name="connsiteY1" fmla="*/ 0 h 2959770"/>
                <a:gd name="connsiteX2" fmla="*/ 3197182 w 3609953"/>
                <a:gd name="connsiteY2" fmla="*/ 7621 h 2959770"/>
                <a:gd name="connsiteX3" fmla="*/ 3609953 w 3609953"/>
                <a:gd name="connsiteY3" fmla="*/ 1157445 h 2959770"/>
                <a:gd name="connsiteX4" fmla="*/ 3609953 w 3609953"/>
                <a:gd name="connsiteY4" fmla="*/ 2959770 h 2959770"/>
                <a:gd name="connsiteX5" fmla="*/ 1807628 w 3609953"/>
                <a:gd name="connsiteY5" fmla="*/ 2959770 h 2959770"/>
                <a:gd name="connsiteX6" fmla="*/ 0 w 3609953"/>
                <a:gd name="connsiteY6" fmla="*/ 1152142 h 295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9953" h="2959770">
                  <a:moveTo>
                    <a:pt x="0" y="0"/>
                  </a:moveTo>
                  <a:lnTo>
                    <a:pt x="3190256" y="0"/>
                  </a:lnTo>
                  <a:lnTo>
                    <a:pt x="3197182" y="7621"/>
                  </a:lnTo>
                  <a:cubicBezTo>
                    <a:pt x="3455049" y="320085"/>
                    <a:pt x="3609953" y="720673"/>
                    <a:pt x="3609953" y="1157445"/>
                  </a:cubicBezTo>
                  <a:lnTo>
                    <a:pt x="3609953" y="2959770"/>
                  </a:lnTo>
                  <a:lnTo>
                    <a:pt x="1807628" y="2959770"/>
                  </a:lnTo>
                  <a:cubicBezTo>
                    <a:pt x="809292" y="2959770"/>
                    <a:pt x="0" y="2150478"/>
                    <a:pt x="0" y="1152142"/>
                  </a:cubicBezTo>
                  <a:close/>
                </a:path>
              </a:pathLst>
            </a:custGeom>
            <a:solidFill>
              <a:schemeClr val="accent1">
                <a:alpha val="60000"/>
              </a:schemeClr>
            </a:solidFill>
            <a:ln w="9331" cap="flat">
              <a:noFill/>
              <a:prstDash val="solid"/>
              <a:miter/>
            </a:ln>
          </p:spPr>
          <p:txBody>
            <a:bodyPr wrap="square" lIns="91440" tIns="45720" rIns="91440" bIns="45720" rtlCol="0" anchor="ctr">
              <a:noAutofit/>
            </a:bodyPr>
            <a:lstStyle/>
            <a:p>
              <a:endParaRPr lang="en-US">
                <a:latin typeface="Gill Sans Nova"/>
                <a:cs typeface="Arial"/>
              </a:endParaRPr>
            </a:p>
            <a:p>
              <a:endParaRPr lang="en-US" sz="1600">
                <a:latin typeface="Arial"/>
                <a:cs typeface="Arial"/>
              </a:endParaRPr>
            </a:p>
          </p:txBody>
        </p:sp>
        <p:sp>
          <p:nvSpPr>
            <p:cNvPr id="135" name="Graphic 9">
              <a:extLst>
                <a:ext uri="{FF2B5EF4-FFF2-40B4-BE49-F238E27FC236}">
                  <a16:creationId xmlns:a16="http://schemas.microsoft.com/office/drawing/2014/main" id="{4684F3C3-C9E7-C824-F4C1-C6367F831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0280" y="3066281"/>
              <a:ext cx="3791719" cy="37917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sp>
          <p:nvSpPr>
            <p:cNvPr id="136" name="Graphic 9">
              <a:extLst>
                <a:ext uri="{FF2B5EF4-FFF2-40B4-BE49-F238E27FC236}">
                  <a16:creationId xmlns:a16="http://schemas.microsoft.com/office/drawing/2014/main" id="{E2C7B6DC-943A-D4AE-F287-FE1621C81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76344" y="3117871"/>
              <a:ext cx="3036177" cy="303617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sp>
          <p:nvSpPr>
            <p:cNvPr id="137" name="Graphic 9">
              <a:extLst>
                <a:ext uri="{FF2B5EF4-FFF2-40B4-BE49-F238E27FC236}">
                  <a16:creationId xmlns:a16="http://schemas.microsoft.com/office/drawing/2014/main" id="{12D43ACC-E336-EEFB-94DB-73369BC5C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82317" y="3326986"/>
              <a:ext cx="2615502" cy="261550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1">
                  <a:lumMod val="50000"/>
                </a:schemeClr>
              </a:fgClr>
              <a:bgClr>
                <a:schemeClr val="accent1">
                  <a:lumMod val="75000"/>
                </a:schemeClr>
              </a:bgClr>
            </a:patt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150074FC-456F-6B9D-C186-A8F0AE2D1A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67533" y="-130390"/>
              <a:ext cx="2721544" cy="2981025"/>
            </a:xfrm>
            <a:custGeom>
              <a:avLst/>
              <a:gdLst>
                <a:gd name="connsiteX0" fmla="*/ 2721544 w 2721544"/>
                <a:gd name="connsiteY0" fmla="*/ 652025 h 2981025"/>
                <a:gd name="connsiteX1" fmla="*/ 2721544 w 2721544"/>
                <a:gd name="connsiteY1" fmla="*/ 2981025 h 2981025"/>
                <a:gd name="connsiteX2" fmla="*/ 1492702 w 2721544"/>
                <a:gd name="connsiteY2" fmla="*/ 2981025 h 2981025"/>
                <a:gd name="connsiteX3" fmla="*/ 0 w 2721544"/>
                <a:gd name="connsiteY3" fmla="*/ 1488323 h 2981025"/>
                <a:gd name="connsiteX4" fmla="*/ 0 w 2721544"/>
                <a:gd name="connsiteY4" fmla="*/ 0 h 2981025"/>
                <a:gd name="connsiteX5" fmla="*/ 1488323 w 2721544"/>
                <a:gd name="connsiteY5" fmla="*/ 0 h 2981025"/>
                <a:gd name="connsiteX6" fmla="*/ 2640168 w 2721544"/>
                <a:gd name="connsiteY6" fmla="*/ 543201 h 29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1544" h="2981025">
                  <a:moveTo>
                    <a:pt x="2721544" y="652025"/>
                  </a:moveTo>
                  <a:lnTo>
                    <a:pt x="2721544" y="2981025"/>
                  </a:lnTo>
                  <a:lnTo>
                    <a:pt x="1492702" y="2981025"/>
                  </a:lnTo>
                  <a:cubicBezTo>
                    <a:pt x="668296" y="2981025"/>
                    <a:pt x="0" y="2312729"/>
                    <a:pt x="0" y="1488323"/>
                  </a:cubicBezTo>
                  <a:lnTo>
                    <a:pt x="0" y="0"/>
                  </a:lnTo>
                  <a:lnTo>
                    <a:pt x="1488323" y="0"/>
                  </a:lnTo>
                  <a:cubicBezTo>
                    <a:pt x="1952051" y="0"/>
                    <a:pt x="2366386" y="211453"/>
                    <a:pt x="2640168" y="543201"/>
                  </a:cubicBezTo>
                  <a:close/>
                </a:path>
              </a:pathLst>
            </a:custGeom>
            <a:pattFill prst="pct5">
              <a:fgClr>
                <a:schemeClr val="accent1">
                  <a:lumMod val="75000"/>
                </a:schemeClr>
              </a:fgClr>
              <a:bgClr>
                <a:schemeClr val="accent1">
                  <a:lumMod val="50000"/>
                </a:schemeClr>
              </a:bgClr>
            </a:pattFill>
            <a:ln w="9331" cap="flat">
              <a:noFill/>
              <a:prstDash val="solid"/>
              <a:miter/>
            </a:ln>
          </p:spPr>
          <p:txBody>
            <a:bodyPr wrap="square" rtlCol="0" anchor="ctr">
              <a:noAutofit/>
            </a:bodyPr>
            <a:lstStyle/>
            <a:p>
              <a:endParaRPr lang="en-US"/>
            </a:p>
          </p:txBody>
        </p:sp>
      </p:grpSp>
      <p:sp>
        <p:nvSpPr>
          <p:cNvPr id="140" name="Texture">
            <a:extLst>
              <a:ext uri="{FF2B5EF4-FFF2-40B4-BE49-F238E27FC236}">
                <a16:creationId xmlns:a16="http://schemas.microsoft.com/office/drawing/2014/main" id="{0B0451C6-8870-4352-6C1E-13DC0F044F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2">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2173D19C-F2D2-C8B8-D40E-EDF1D0DF151C}"/>
              </a:ext>
            </a:extLst>
          </p:cNvPr>
          <p:cNvSpPr>
            <a:spLocks noGrp="1"/>
          </p:cNvSpPr>
          <p:nvPr>
            <p:ph type="title"/>
          </p:nvPr>
        </p:nvSpPr>
        <p:spPr>
          <a:xfrm>
            <a:off x="10050050" y="5174376"/>
            <a:ext cx="2145631" cy="1325563"/>
          </a:xfrm>
        </p:spPr>
        <p:txBody>
          <a:bodyPr anchor="b">
            <a:normAutofit/>
          </a:bodyPr>
          <a:lstStyle/>
          <a:p>
            <a:r>
              <a:rPr lang="fr-FR" sz="6000"/>
              <a:t>Merci</a:t>
            </a:r>
            <a:endParaRPr lang="en-US" sz="6000"/>
          </a:p>
        </p:txBody>
      </p:sp>
      <p:pic>
        <p:nvPicPr>
          <p:cNvPr id="3" name="Picture 2">
            <a:extLst>
              <a:ext uri="{FF2B5EF4-FFF2-40B4-BE49-F238E27FC236}">
                <a16:creationId xmlns:a16="http://schemas.microsoft.com/office/drawing/2014/main" id="{0A27CAF4-4B4D-7AA6-95C4-9EEE2D42DE53}"/>
              </a:ext>
            </a:extLst>
          </p:cNvPr>
          <p:cNvPicPr>
            <a:picLocks noChangeAspect="1"/>
          </p:cNvPicPr>
          <p:nvPr/>
        </p:nvPicPr>
        <p:blipFill>
          <a:blip r:embed="rId3"/>
          <a:stretch>
            <a:fillRect/>
          </a:stretch>
        </p:blipFill>
        <p:spPr>
          <a:xfrm>
            <a:off x="711679" y="1710906"/>
            <a:ext cx="3321170" cy="3464943"/>
          </a:xfrm>
          <a:prstGeom prst="rect">
            <a:avLst/>
          </a:prstGeom>
        </p:spPr>
      </p:pic>
      <p:pic>
        <p:nvPicPr>
          <p:cNvPr id="16" name="Picture 15">
            <a:extLst>
              <a:ext uri="{FF2B5EF4-FFF2-40B4-BE49-F238E27FC236}">
                <a16:creationId xmlns:a16="http://schemas.microsoft.com/office/drawing/2014/main" id="{9ECE9824-9B0D-1C7A-47F8-298A2768EB44}"/>
              </a:ext>
            </a:extLst>
          </p:cNvPr>
          <p:cNvPicPr>
            <a:picLocks noChangeAspect="1"/>
          </p:cNvPicPr>
          <p:nvPr/>
        </p:nvPicPr>
        <p:blipFill>
          <a:blip r:embed="rId4"/>
          <a:stretch>
            <a:fillRect/>
          </a:stretch>
        </p:blipFill>
        <p:spPr>
          <a:xfrm>
            <a:off x="354043" y="1353270"/>
            <a:ext cx="4122706" cy="4122706"/>
          </a:xfrm>
          <a:prstGeom prst="rect">
            <a:avLst/>
          </a:prstGeom>
          <a:ln>
            <a:noFill/>
          </a:ln>
          <a:effectLst>
            <a:softEdge rad="112500"/>
          </a:effectLst>
        </p:spPr>
      </p:pic>
    </p:spTree>
    <p:extLst>
      <p:ext uri="{BB962C8B-B14F-4D97-AF65-F5344CB8AC3E}">
        <p14:creationId xmlns:p14="http://schemas.microsoft.com/office/powerpoint/2010/main" val="3953291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4"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6" name="Group 15">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17" name="Oval 16">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19"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20" name="Oval 19">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21" name="Freeform: Shape 20">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23"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5F9F0899-8A78-FC8C-88B8-478DC7424CF2}"/>
              </a:ext>
            </a:extLst>
          </p:cNvPr>
          <p:cNvSpPr>
            <a:spLocks noGrp="1"/>
          </p:cNvSpPr>
          <p:nvPr>
            <p:ph type="title"/>
          </p:nvPr>
        </p:nvSpPr>
        <p:spPr>
          <a:xfrm>
            <a:off x="457200" y="668049"/>
            <a:ext cx="5895581" cy="1325563"/>
          </a:xfrm>
        </p:spPr>
        <p:txBody>
          <a:bodyPr>
            <a:normAutofit/>
          </a:bodyPr>
          <a:lstStyle/>
          <a:p>
            <a:r>
              <a:rPr lang="fr-FR"/>
              <a:t>Sommaire</a:t>
            </a:r>
          </a:p>
        </p:txBody>
      </p:sp>
      <p:sp>
        <p:nvSpPr>
          <p:cNvPr id="9" name="Content Placeholder 8">
            <a:extLst>
              <a:ext uri="{FF2B5EF4-FFF2-40B4-BE49-F238E27FC236}">
                <a16:creationId xmlns:a16="http://schemas.microsoft.com/office/drawing/2014/main" id="{454A0040-5E4D-6B28-5013-155EE1C504A3}"/>
              </a:ext>
            </a:extLst>
          </p:cNvPr>
          <p:cNvSpPr>
            <a:spLocks noGrp="1"/>
          </p:cNvSpPr>
          <p:nvPr>
            <p:ph idx="1"/>
          </p:nvPr>
        </p:nvSpPr>
        <p:spPr>
          <a:xfrm>
            <a:off x="457200" y="2661661"/>
            <a:ext cx="5895581" cy="3515302"/>
          </a:xfrm>
        </p:spPr>
        <p:txBody>
          <a:bodyPr vert="horz" lIns="91440" tIns="45720" rIns="91440" bIns="45720" rtlCol="0" anchor="t">
            <a:normAutofit/>
          </a:bodyPr>
          <a:lstStyle/>
          <a:p>
            <a:r>
              <a:rPr lang="en-US" sz="2800"/>
              <a:t>1- </a:t>
            </a:r>
            <a:r>
              <a:rPr lang="fr-FR" sz="2800"/>
              <a:t>Contexte et objectifs</a:t>
            </a:r>
          </a:p>
          <a:p>
            <a:r>
              <a:rPr lang="fr-FR" sz="2800"/>
              <a:t>2- Schéma BDD utilisateur</a:t>
            </a:r>
          </a:p>
          <a:p>
            <a:r>
              <a:rPr lang="fr-FR" sz="2800"/>
              <a:t>3- Choix techniques</a:t>
            </a:r>
          </a:p>
          <a:p>
            <a:r>
              <a:rPr lang="fr-FR" sz="2800"/>
              <a:t>4- Organisation</a:t>
            </a:r>
          </a:p>
          <a:p>
            <a:r>
              <a:rPr lang="fr-FR" sz="2800"/>
              <a:t>5- Limites</a:t>
            </a:r>
          </a:p>
          <a:p>
            <a:r>
              <a:rPr lang="fr-FR" sz="2800"/>
              <a:t>6- Piste d’amélioration</a:t>
            </a:r>
            <a:endParaRPr lang="en-US" sz="2800"/>
          </a:p>
        </p:txBody>
      </p:sp>
      <p:pic>
        <p:nvPicPr>
          <p:cNvPr id="5" name="Espace réservé du contenu 4" descr="Une image contenant Emblème, écusson, symbole, badge&#10;&#10;Le contenu généré par l’IA peut être incorrect.">
            <a:extLst>
              <a:ext uri="{FF2B5EF4-FFF2-40B4-BE49-F238E27FC236}">
                <a16:creationId xmlns:a16="http://schemas.microsoft.com/office/drawing/2014/main" id="{F1C05A32-F662-BC76-6368-E49197C82C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4" name="Picture 3">
            <a:extLst>
              <a:ext uri="{FF2B5EF4-FFF2-40B4-BE49-F238E27FC236}">
                <a16:creationId xmlns:a16="http://schemas.microsoft.com/office/drawing/2014/main" id="{CE299305-6149-01DB-4EBE-3F6BC8F834A3}"/>
              </a:ext>
            </a:extLst>
          </p:cNvPr>
          <p:cNvPicPr>
            <a:picLocks noChangeAspect="1"/>
          </p:cNvPicPr>
          <p:nvPr/>
        </p:nvPicPr>
        <p:blipFill>
          <a:blip r:embed="rId5"/>
          <a:stretch>
            <a:fillRect/>
          </a:stretch>
        </p:blipFill>
        <p:spPr>
          <a:xfrm>
            <a:off x="7906379" y="5647698"/>
            <a:ext cx="3438525" cy="1371059"/>
          </a:xfrm>
          <a:prstGeom prst="rect">
            <a:avLst/>
          </a:prstGeom>
        </p:spPr>
      </p:pic>
    </p:spTree>
    <p:extLst>
      <p:ext uri="{BB962C8B-B14F-4D97-AF65-F5344CB8AC3E}">
        <p14:creationId xmlns:p14="http://schemas.microsoft.com/office/powerpoint/2010/main" val="24859531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3"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5" name="Group 14">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26" name="Oval 15">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8"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29" name="Oval 18">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20" name="Freeform: Shape 19">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22"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63FDB1BD-60C1-4424-EA34-C1535D6D64BC}"/>
              </a:ext>
            </a:extLst>
          </p:cNvPr>
          <p:cNvSpPr>
            <a:spLocks noGrp="1"/>
          </p:cNvSpPr>
          <p:nvPr>
            <p:ph type="title"/>
          </p:nvPr>
        </p:nvSpPr>
        <p:spPr>
          <a:xfrm>
            <a:off x="457200" y="668049"/>
            <a:ext cx="5895581" cy="1325563"/>
          </a:xfrm>
        </p:spPr>
        <p:txBody>
          <a:bodyPr>
            <a:normAutofit/>
          </a:bodyPr>
          <a:lstStyle/>
          <a:p>
            <a:r>
              <a:rPr lang="fr-FR"/>
              <a:t>Contexte et objectifs</a:t>
            </a:r>
          </a:p>
        </p:txBody>
      </p:sp>
      <p:sp>
        <p:nvSpPr>
          <p:cNvPr id="4" name="Rectangle 1">
            <a:extLst>
              <a:ext uri="{FF2B5EF4-FFF2-40B4-BE49-F238E27FC236}">
                <a16:creationId xmlns:a16="http://schemas.microsoft.com/office/drawing/2014/main" id="{5B2682B6-19D1-9F9C-C101-F06938C92DA0}"/>
              </a:ext>
            </a:extLst>
          </p:cNvPr>
          <p:cNvSpPr>
            <a:spLocks noGrp="1" noChangeArrowheads="1"/>
          </p:cNvSpPr>
          <p:nvPr>
            <p:ph idx="1"/>
          </p:nvPr>
        </p:nvSpPr>
        <p:spPr bwMode="auto">
          <a:xfrm>
            <a:off x="457200" y="2010449"/>
            <a:ext cx="6283769" cy="416651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fr-FR" altLang="fr-FR" sz="1600" b="1" i="0" u="none" strike="noStrike" cap="none" normalizeH="0" baseline="0">
                <a:ln>
                  <a:noFill/>
                </a:ln>
                <a:effectLst/>
                <a:latin typeface="Arial"/>
                <a:cs typeface="Arial"/>
              </a:rPr>
              <a:t>Contexte</a:t>
            </a:r>
            <a:r>
              <a:rPr kumimoji="0" lang="fr-FR" altLang="fr-FR" sz="1600" b="0" i="0" u="none" strike="noStrike" cap="none" normalizeH="0" baseline="0">
                <a:ln>
                  <a:noFill/>
                </a:ln>
                <a:effectLst/>
                <a:latin typeface="Arial"/>
                <a:cs typeface="Arial"/>
              </a:rPr>
              <a:t> : (Pourquoi ce projet ?)</a:t>
            </a:r>
          </a:p>
          <a:p>
            <a:pPr marL="457200" lvl="1" indent="0">
              <a:spcBef>
                <a:spcPct val="0"/>
              </a:spcBef>
              <a:spcAft>
                <a:spcPts val="600"/>
              </a:spcAft>
              <a:buFont typeface="Arial"/>
              <a:buChar char="•"/>
            </a:pPr>
            <a:r>
              <a:rPr lang="fr-FR" sz="1600">
                <a:latin typeface="Arial"/>
                <a:cs typeface="Arial"/>
              </a:rPr>
              <a:t> Université fictive </a:t>
            </a:r>
            <a:r>
              <a:rPr lang="fr-FR" sz="1600" err="1">
                <a:latin typeface="Arial"/>
                <a:cs typeface="Arial"/>
              </a:rPr>
              <a:t>Miskatonic</a:t>
            </a:r>
            <a:r>
              <a:rPr lang="fr-FR" sz="1600">
                <a:latin typeface="Arial"/>
                <a:cs typeface="Arial"/>
              </a:rPr>
              <a:t>, Massachusetts</a:t>
            </a:r>
            <a:endParaRPr lang="en-US" sz="1600">
              <a:latin typeface="Arial"/>
              <a:cs typeface="Arial"/>
            </a:endParaRPr>
          </a:p>
          <a:p>
            <a:pPr marL="457200" lvl="1" indent="0" eaLnBrk="0" fontAlgn="base" hangingPunct="0">
              <a:spcBef>
                <a:spcPct val="0"/>
              </a:spcBef>
              <a:spcAft>
                <a:spcPts val="600"/>
              </a:spcAft>
              <a:buFontTx/>
              <a:buChar char="•"/>
            </a:pPr>
            <a:r>
              <a:rPr kumimoji="0" lang="fr-FR" altLang="fr-FR" sz="1600" b="0" i="0" u="none" strike="noStrike" cap="none" normalizeH="0" baseline="0">
                <a:ln>
                  <a:noFill/>
                </a:ln>
                <a:effectLst/>
                <a:latin typeface="Arial"/>
                <a:cs typeface="Arial"/>
              </a:rPr>
              <a:t> </a:t>
            </a:r>
            <a:r>
              <a:rPr lang="fr-FR" altLang="fr-FR" sz="1600">
                <a:latin typeface="Arial"/>
                <a:cs typeface="Arial"/>
              </a:rPr>
              <a:t> </a:t>
            </a:r>
            <a:r>
              <a:rPr kumimoji="0" lang="fr-FR" altLang="fr-FR" sz="1600" b="0" i="0" u="none" strike="noStrike" cap="none" normalizeH="0" baseline="0">
                <a:ln>
                  <a:noFill/>
                </a:ln>
                <a:effectLst/>
                <a:latin typeface="Arial"/>
                <a:cs typeface="Arial"/>
              </a:rPr>
              <a:t>Besoin des enseignants pour créer des quiz en ligne</a:t>
            </a:r>
            <a:endParaRPr lang="fr-FR" altLang="fr-FR" sz="1600" b="0" i="0" u="none" strike="noStrike" cap="none" normalizeH="0" baseline="0">
              <a:ln>
                <a:noFill/>
              </a:ln>
              <a:effectLst/>
              <a:latin typeface="Arial"/>
              <a:cs typeface="Arial"/>
            </a:endParaRPr>
          </a:p>
          <a:p>
            <a:pPr marL="457200" lvl="1" indent="0" eaLnBrk="0" fontAlgn="base" hangingPunct="0">
              <a:spcBef>
                <a:spcPct val="0"/>
              </a:spcBef>
              <a:spcAft>
                <a:spcPts val="600"/>
              </a:spcAft>
              <a:buFontTx/>
              <a:buChar char="•"/>
            </a:pPr>
            <a:endParaRPr lang="fr-FR" altLang="fr-FR" sz="1600" b="0" i="0" u="none" strike="noStrike" cap="none" normalizeH="0" baseline="0">
              <a:ln>
                <a:noFill/>
              </a:ln>
              <a:effectLst/>
              <a:latin typeface="Arial" panose="020B0604020202020204" pitchFamily="34" charset="0"/>
              <a:cs typeface="Arial" panose="020B0604020202020204" pitchFamily="34" charset="0"/>
            </a:endParaRPr>
          </a:p>
          <a:p>
            <a:pPr marL="0" indent="0" eaLnBrk="0" fontAlgn="base" hangingPunct="0">
              <a:spcBef>
                <a:spcPct val="0"/>
              </a:spcBef>
              <a:spcAft>
                <a:spcPts val="600"/>
              </a:spcAft>
              <a:buNone/>
            </a:pPr>
            <a:r>
              <a:rPr kumimoji="0" lang="fr-FR" altLang="fr-FR" sz="1600" b="1" i="0" u="none" strike="noStrike" cap="none" normalizeH="0" baseline="0">
                <a:ln>
                  <a:noFill/>
                </a:ln>
                <a:effectLst/>
                <a:latin typeface="Arial"/>
                <a:cs typeface="Arial"/>
              </a:rPr>
              <a:t>Objectif principal</a:t>
            </a:r>
            <a:r>
              <a:rPr kumimoji="0" lang="fr-FR" altLang="fr-FR" sz="1600" b="0" i="0" u="none" strike="noStrike" cap="none" normalizeH="0" baseline="0">
                <a:ln>
                  <a:noFill/>
                </a:ln>
                <a:effectLst/>
                <a:latin typeface="Arial"/>
                <a:cs typeface="Arial"/>
              </a:rPr>
              <a:t> : </a:t>
            </a:r>
            <a:endParaRPr lang="fr-FR" altLang="fr-FR" sz="1600">
              <a:latin typeface="Arial"/>
              <a:cs typeface="Arial"/>
            </a:endParaRPr>
          </a:p>
          <a:p>
            <a:pPr marL="742950" lvl="1" indent="-285750">
              <a:spcBef>
                <a:spcPct val="0"/>
              </a:spcBef>
              <a:spcAft>
                <a:spcPts val="600"/>
              </a:spcAft>
            </a:pPr>
            <a:r>
              <a:rPr kumimoji="0" lang="fr-FR" altLang="fr-FR" sz="1600" b="0" i="0" u="none" strike="noStrike" cap="none" normalizeH="0" baseline="0">
                <a:ln>
                  <a:noFill/>
                </a:ln>
                <a:effectLst/>
                <a:latin typeface="Arial"/>
                <a:cs typeface="Arial"/>
              </a:rPr>
              <a:t>Développer un générateur de quiz en ligne avec API + client web</a:t>
            </a:r>
            <a:endParaRPr lang="fr-FR" altLang="fr-FR" sz="16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Font typeface="Arial"/>
              <a:buChar char="•"/>
              <a:tabLst/>
            </a:pPr>
            <a:endParaRPr lang="fr-FR" altLang="fr-FR" sz="1600" b="0" i="0" u="none" strike="noStrike" cap="none" normalizeH="0" baseline="0">
              <a:ln>
                <a:noFill/>
              </a:ln>
              <a:effectLst/>
              <a:latin typeface="Arial" panose="020B0604020202020204" pitchFamily="34" charset="0"/>
              <a:cs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fr-FR" altLang="fr-FR" sz="1600" b="1" i="0" u="none" strike="noStrike" cap="none" normalizeH="0" baseline="0">
                <a:ln>
                  <a:noFill/>
                </a:ln>
                <a:effectLst/>
                <a:latin typeface="Arial"/>
                <a:cs typeface="Arial"/>
              </a:rPr>
              <a:t>Fonctionnalités clés</a:t>
            </a:r>
            <a:r>
              <a:rPr kumimoji="0" lang="fr-FR" altLang="fr-FR" sz="1600" b="0" i="0" u="none" strike="noStrike" cap="none" normalizeH="0" baseline="0">
                <a:ln>
                  <a:noFill/>
                </a:ln>
                <a:effectLst/>
                <a:latin typeface="Arial"/>
                <a:cs typeface="Arial"/>
              </a:rPr>
              <a:t> :</a:t>
            </a:r>
            <a:endParaRPr lang="fr-FR" altLang="fr-FR" sz="1600" b="0" i="0" u="none" strike="noStrike" cap="none" normalizeH="0" baseline="0">
              <a:ln>
                <a:noFill/>
              </a:ln>
              <a:effectLst/>
              <a:latin typeface="Arial"/>
              <a:cs typeface="Arial"/>
            </a:endParaRPr>
          </a:p>
          <a:p>
            <a:pPr marL="457200" lvl="1" indent="0" eaLnBrk="0" fontAlgn="base" hangingPunct="0">
              <a:spcBef>
                <a:spcPct val="0"/>
              </a:spcBef>
              <a:spcAft>
                <a:spcPts val="600"/>
              </a:spcAft>
              <a:buFontTx/>
              <a:buChar char="•"/>
            </a:pPr>
            <a:r>
              <a:rPr kumimoji="0" lang="fr-FR" altLang="fr-FR" sz="1600" b="0" i="0" u="none" strike="noStrike" cap="none" normalizeH="0" baseline="0">
                <a:ln>
                  <a:noFill/>
                </a:ln>
                <a:effectLst/>
                <a:latin typeface="Arial"/>
                <a:cs typeface="Arial"/>
              </a:rPr>
              <a:t> Gestion des questions</a:t>
            </a:r>
            <a:endParaRPr lang="fr-FR" altLang="fr-FR" sz="1600" b="0" i="0" u="none" strike="noStrike" cap="none" normalizeH="0" baseline="0">
              <a:ln>
                <a:noFill/>
              </a:ln>
              <a:effectLst/>
              <a:latin typeface="Arial"/>
              <a:cs typeface="Arial"/>
            </a:endParaRPr>
          </a:p>
          <a:p>
            <a:pPr marL="457200" lvl="1" indent="0">
              <a:spcBef>
                <a:spcPct val="0"/>
              </a:spcBef>
              <a:spcAft>
                <a:spcPts val="600"/>
              </a:spcAft>
              <a:buFontTx/>
              <a:buChar char="•"/>
            </a:pPr>
            <a:r>
              <a:rPr lang="fr-FR" altLang="fr-FR" sz="1600">
                <a:latin typeface="Arial"/>
                <a:cs typeface="Arial"/>
              </a:rPr>
              <a:t> ETL d'import de liste de questions depuis fichier csv</a:t>
            </a:r>
          </a:p>
          <a:p>
            <a:pPr marL="457200" lvl="1" indent="0" eaLnBrk="0" fontAlgn="base" hangingPunct="0">
              <a:spcBef>
                <a:spcPct val="0"/>
              </a:spcBef>
              <a:spcAft>
                <a:spcPts val="600"/>
              </a:spcAft>
              <a:buFontTx/>
              <a:buChar char="•"/>
            </a:pPr>
            <a:r>
              <a:rPr kumimoji="0" lang="fr-FR" altLang="fr-FR" sz="1600" b="0" i="0" u="none" strike="noStrike" cap="none" normalizeH="0" baseline="0">
                <a:ln>
                  <a:noFill/>
                </a:ln>
                <a:effectLst/>
                <a:latin typeface="Arial"/>
                <a:cs typeface="Arial"/>
              </a:rPr>
              <a:t> Création de quiz aléatoire</a:t>
            </a:r>
            <a:r>
              <a:rPr lang="fr-FR" altLang="fr-FR" sz="1600">
                <a:latin typeface="Arial"/>
                <a:cs typeface="Arial"/>
              </a:rPr>
              <a:t> ou encadrés</a:t>
            </a:r>
            <a:endParaRPr lang="fr-FR" altLang="fr-FR" sz="1600" b="0" i="0" u="none" strike="noStrike" cap="none" normalizeH="0" baseline="0">
              <a:ln>
                <a:noFill/>
              </a:ln>
              <a:effectLst/>
              <a:latin typeface="Arial"/>
              <a:cs typeface="Arial"/>
            </a:endParaRPr>
          </a:p>
          <a:p>
            <a:pPr marL="457200" lvl="1" indent="0" eaLnBrk="0" fontAlgn="base" hangingPunct="0">
              <a:spcBef>
                <a:spcPct val="0"/>
              </a:spcBef>
              <a:spcAft>
                <a:spcPts val="600"/>
              </a:spcAft>
              <a:buFontTx/>
              <a:buChar char="•"/>
            </a:pPr>
            <a:r>
              <a:rPr kumimoji="0" lang="fr-FR" altLang="fr-FR" sz="1600" b="0" i="0" u="none" strike="noStrike" cap="none" normalizeH="0" baseline="0">
                <a:ln>
                  <a:noFill/>
                </a:ln>
                <a:effectLst/>
                <a:latin typeface="Arial"/>
                <a:cs typeface="Arial"/>
              </a:rPr>
              <a:t> Interface web simple pour visualiser</a:t>
            </a:r>
            <a:r>
              <a:rPr lang="fr-FR" altLang="fr-FR" sz="1600">
                <a:latin typeface="Arial"/>
                <a:cs typeface="Arial"/>
              </a:rPr>
              <a:t> ou</a:t>
            </a:r>
            <a:r>
              <a:rPr kumimoji="0" lang="fr-FR" altLang="fr-FR" sz="1600" b="0" i="0" u="none" strike="noStrike" cap="none" normalizeH="0" baseline="0">
                <a:ln>
                  <a:noFill/>
                </a:ln>
                <a:effectLst/>
                <a:latin typeface="Arial"/>
                <a:cs typeface="Arial"/>
              </a:rPr>
              <a:t> ajouter des </a:t>
            </a:r>
            <a:r>
              <a:rPr lang="fr-FR" altLang="fr-FR" sz="1600">
                <a:latin typeface="Arial"/>
                <a:cs typeface="Arial"/>
              </a:rPr>
              <a:t>éléments</a:t>
            </a:r>
            <a:endParaRPr lang="fr-FR" altLang="fr-FR" sz="1600" b="0" i="0" u="none" strike="noStrike" cap="none" normalizeH="0" baseline="0">
              <a:ln>
                <a:noFill/>
              </a:ln>
              <a:effectLst/>
              <a:latin typeface="Arial"/>
              <a:cs typeface="Arial"/>
            </a:endParaRPr>
          </a:p>
          <a:p>
            <a:pPr marL="457200" lvl="1" indent="0" eaLnBrk="0" fontAlgn="base" hangingPunct="0">
              <a:spcBef>
                <a:spcPct val="0"/>
              </a:spcBef>
              <a:spcAft>
                <a:spcPts val="600"/>
              </a:spcAft>
              <a:buFontTx/>
              <a:buChar char="•"/>
            </a:pPr>
            <a:r>
              <a:rPr kumimoji="0" lang="fr-FR" altLang="fr-FR" sz="1600" b="0" i="0" u="none" strike="noStrike" cap="none" normalizeH="0" baseline="0">
                <a:ln>
                  <a:noFill/>
                </a:ln>
                <a:effectLst/>
                <a:latin typeface="Arial"/>
                <a:cs typeface="Arial"/>
              </a:rPr>
              <a:t> Accès sécurisé </a:t>
            </a:r>
            <a:r>
              <a:rPr lang="fr-FR" altLang="fr-FR" sz="1600">
                <a:latin typeface="Arial"/>
                <a:cs typeface="Arial"/>
              </a:rPr>
              <a:t>par </a:t>
            </a:r>
            <a:r>
              <a:rPr kumimoji="0" lang="fr-FR" altLang="fr-FR" sz="1600" b="0" i="0" u="none" strike="noStrike" cap="none" normalizeH="0" baseline="0">
                <a:ln>
                  <a:noFill/>
                </a:ln>
                <a:effectLst/>
                <a:latin typeface="Arial"/>
                <a:cs typeface="Arial"/>
              </a:rPr>
              <a:t>Login</a:t>
            </a:r>
            <a:endParaRPr lang="fr-FR" altLang="fr-FR" sz="1600" b="0" i="0" u="none" strike="noStrike" cap="none" normalizeH="0" baseline="0">
              <a:ln>
                <a:noFill/>
              </a:ln>
              <a:effectLst/>
              <a:latin typeface="Arial"/>
              <a:cs typeface="Arial"/>
            </a:endParaRPr>
          </a:p>
          <a:p>
            <a:pPr marL="0" marR="0" lvl="0" indent="0" defTabSz="914400" rtl="0" eaLnBrk="0" fontAlgn="base" latinLnBrk="0" hangingPunct="0">
              <a:spcBef>
                <a:spcPct val="0"/>
              </a:spcBef>
              <a:spcAft>
                <a:spcPts val="600"/>
              </a:spcAft>
              <a:buClrTx/>
              <a:buSzTx/>
              <a:buFontTx/>
              <a:buNone/>
              <a:tabLst/>
            </a:pPr>
            <a:endParaRPr kumimoji="0" lang="fr-FR" altLang="fr-FR" sz="1600" b="0" i="0" u="none" strike="noStrike" cap="none" normalizeH="0" baseline="0">
              <a:ln>
                <a:noFill/>
              </a:ln>
              <a:effectLst/>
              <a:latin typeface="Arial" panose="020B0604020202020204" pitchFamily="34" charset="0"/>
            </a:endParaRPr>
          </a:p>
        </p:txBody>
      </p:sp>
      <p:pic>
        <p:nvPicPr>
          <p:cNvPr id="6" name="Image 5" descr="Une image contenant Emblème, écusson, symbole, badge&#10;&#10;Le contenu généré par l’IA peut être incorrect.">
            <a:extLst>
              <a:ext uri="{FF2B5EF4-FFF2-40B4-BE49-F238E27FC236}">
                <a16:creationId xmlns:a16="http://schemas.microsoft.com/office/drawing/2014/main" id="{3B22C30E-8B87-E0D2-4EEA-E165E0182FC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7062693" y="1207060"/>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3" name="Graphic 2" descr="Poisson avec un remplissage uni">
            <a:extLst>
              <a:ext uri="{FF2B5EF4-FFF2-40B4-BE49-F238E27FC236}">
                <a16:creationId xmlns:a16="http://schemas.microsoft.com/office/drawing/2014/main" id="{B0C4E3CC-19FD-F1B5-4974-DEEB7949D3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0951" y="5947913"/>
            <a:ext cx="914400" cy="914400"/>
          </a:xfrm>
          <a:prstGeom prst="rect">
            <a:avLst/>
          </a:prstGeom>
        </p:spPr>
      </p:pic>
      <p:sp>
        <p:nvSpPr>
          <p:cNvPr id="5" name="TextBox 4">
            <a:extLst>
              <a:ext uri="{FF2B5EF4-FFF2-40B4-BE49-F238E27FC236}">
                <a16:creationId xmlns:a16="http://schemas.microsoft.com/office/drawing/2014/main" id="{BEB868B8-B7F6-C957-1CC3-4A73BD6B6B05}"/>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1</a:t>
            </a:r>
          </a:p>
        </p:txBody>
      </p:sp>
      <p:pic>
        <p:nvPicPr>
          <p:cNvPr id="7" name="Picture 6">
            <a:extLst>
              <a:ext uri="{FF2B5EF4-FFF2-40B4-BE49-F238E27FC236}">
                <a16:creationId xmlns:a16="http://schemas.microsoft.com/office/drawing/2014/main" id="{2939DB33-BCF8-9287-22B8-C66F6CE00632}"/>
              </a:ext>
            </a:extLst>
          </p:cNvPr>
          <p:cNvPicPr>
            <a:picLocks noChangeAspect="1"/>
          </p:cNvPicPr>
          <p:nvPr/>
        </p:nvPicPr>
        <p:blipFill>
          <a:blip r:embed="rId7"/>
          <a:stretch>
            <a:fillRect/>
          </a:stretch>
        </p:blipFill>
        <p:spPr>
          <a:xfrm>
            <a:off x="7427702" y="3221876"/>
            <a:ext cx="4050821" cy="960587"/>
          </a:xfrm>
          <a:prstGeom prst="rect">
            <a:avLst/>
          </a:prstGeom>
        </p:spPr>
      </p:pic>
    </p:spTree>
    <p:extLst>
      <p:ext uri="{BB962C8B-B14F-4D97-AF65-F5344CB8AC3E}">
        <p14:creationId xmlns:p14="http://schemas.microsoft.com/office/powerpoint/2010/main" val="4176583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1"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93"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95" name="Group 94">
            <a:extLst>
              <a:ext uri="{FF2B5EF4-FFF2-40B4-BE49-F238E27FC236}">
                <a16:creationId xmlns:a16="http://schemas.microsoft.com/office/drawing/2014/main" id="{1C12850C-EF14-4106-A11F-48C4BA40AC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31143" y="0"/>
            <a:ext cx="9960857" cy="6836857"/>
            <a:chOff x="2189580" y="0"/>
            <a:chExt cx="9960857" cy="6836857"/>
          </a:xfrm>
        </p:grpSpPr>
        <p:sp>
          <p:nvSpPr>
            <p:cNvPr id="96" name="Graphic 9">
              <a:extLst>
                <a:ext uri="{FF2B5EF4-FFF2-40B4-BE49-F238E27FC236}">
                  <a16:creationId xmlns:a16="http://schemas.microsoft.com/office/drawing/2014/main" id="{1D73543B-AFB9-417A-B636-13EFA6B58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15718" y="1723281"/>
              <a:ext cx="5113576" cy="51135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97" name="Graphic 18">
              <a:extLst>
                <a:ext uri="{FF2B5EF4-FFF2-40B4-BE49-F238E27FC236}">
                  <a16:creationId xmlns:a16="http://schemas.microsoft.com/office/drawing/2014/main" id="{7706CBA2-68DA-4EEA-8553-1E2DEA3A7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007460">
              <a:off x="8912226" y="21507"/>
              <a:ext cx="958174" cy="146030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98" name="Oval 97">
              <a:extLst>
                <a:ext uri="{FF2B5EF4-FFF2-40B4-BE49-F238E27FC236}">
                  <a16:creationId xmlns:a16="http://schemas.microsoft.com/office/drawing/2014/main" id="{359CEB65-181C-4A08-84C1-900DD539A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46265" y="1054209"/>
              <a:ext cx="296462" cy="296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98">
              <a:extLst>
                <a:ext uri="{FF2B5EF4-FFF2-40B4-BE49-F238E27FC236}">
                  <a16:creationId xmlns:a16="http://schemas.microsoft.com/office/drawing/2014/main" id="{BD739CE8-0044-4E29-A3E2-4A660BD2E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0326" y="0"/>
              <a:ext cx="1610111" cy="2327087"/>
            </a:xfrm>
            <a:custGeom>
              <a:avLst/>
              <a:gdLst>
                <a:gd name="connsiteX0" fmla="*/ 0 w 1610111"/>
                <a:gd name="connsiteY0" fmla="*/ 0 h 2327087"/>
                <a:gd name="connsiteX1" fmla="*/ 1610111 w 1610111"/>
                <a:gd name="connsiteY1" fmla="*/ 0 h 2327087"/>
                <a:gd name="connsiteX2" fmla="*/ 1610111 w 1610111"/>
                <a:gd name="connsiteY2" fmla="*/ 2324325 h 2327087"/>
                <a:gd name="connsiteX3" fmla="*/ 1606169 w 1610111"/>
                <a:gd name="connsiteY3" fmla="*/ 2327087 h 2327087"/>
                <a:gd name="connsiteX4" fmla="*/ 8368 w 1610111"/>
                <a:gd name="connsiteY4" fmla="*/ 116098 h 232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111" h="2327087">
                  <a:moveTo>
                    <a:pt x="0" y="0"/>
                  </a:moveTo>
                  <a:lnTo>
                    <a:pt x="1610111" y="0"/>
                  </a:lnTo>
                  <a:lnTo>
                    <a:pt x="1610111" y="2324325"/>
                  </a:lnTo>
                  <a:lnTo>
                    <a:pt x="1606169" y="2327087"/>
                  </a:lnTo>
                  <a:cubicBezTo>
                    <a:pt x="1606169" y="2327087"/>
                    <a:pt x="185901" y="1357961"/>
                    <a:pt x="8368" y="116098"/>
                  </a:cubicBezTo>
                  <a:close/>
                </a:path>
              </a:pathLst>
            </a:custGeom>
            <a:blipFill dpi="0" rotWithShape="1">
              <a:blip r:embed="rId3">
                <a:alphaModFix amt="6000"/>
              </a:blip>
              <a:srcRect/>
              <a:tile tx="0" ty="0" sx="100000" sy="100000" flip="none" algn="tl"/>
            </a:blipFill>
            <a:ln w="9525" cap="flat">
              <a:noFill/>
              <a:prstDash val="solid"/>
              <a:miter/>
            </a:ln>
          </p:spPr>
          <p:txBody>
            <a:bodyPr wrap="square" rtlCol="0" anchor="ctr">
              <a:noAutofit/>
            </a:bodyPr>
            <a:lstStyle/>
            <a:p>
              <a:endParaRPr lang="en-US"/>
            </a:p>
          </p:txBody>
        </p:sp>
        <p:sp>
          <p:nvSpPr>
            <p:cNvPr id="100" name="Freeform: Shape 99">
              <a:extLst>
                <a:ext uri="{FF2B5EF4-FFF2-40B4-BE49-F238E27FC236}">
                  <a16:creationId xmlns:a16="http://schemas.microsoft.com/office/drawing/2014/main" id="{BF589D34-480E-4EBD-B77D-955465FEB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9580" y="0"/>
              <a:ext cx="4776075" cy="1569643"/>
            </a:xfrm>
            <a:custGeom>
              <a:avLst/>
              <a:gdLst>
                <a:gd name="connsiteX0" fmla="*/ 0 w 4776075"/>
                <a:gd name="connsiteY0" fmla="*/ 0 h 1569643"/>
                <a:gd name="connsiteX1" fmla="*/ 4776075 w 4776075"/>
                <a:gd name="connsiteY1" fmla="*/ 0 h 1569643"/>
                <a:gd name="connsiteX2" fmla="*/ 4776075 w 4776075"/>
                <a:gd name="connsiteY2" fmla="*/ 1569643 h 1569643"/>
                <a:gd name="connsiteX3" fmla="*/ 2319291 w 4776075"/>
                <a:gd name="connsiteY3" fmla="*/ 1569643 h 1569643"/>
                <a:gd name="connsiteX4" fmla="*/ 48913 w 4776075"/>
                <a:gd name="connsiteY4" fmla="*/ 128022 h 156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6075" h="1569643">
                  <a:moveTo>
                    <a:pt x="0" y="0"/>
                  </a:moveTo>
                  <a:lnTo>
                    <a:pt x="4776075" y="0"/>
                  </a:lnTo>
                  <a:lnTo>
                    <a:pt x="4776075" y="1569643"/>
                  </a:lnTo>
                  <a:lnTo>
                    <a:pt x="2319291" y="1569643"/>
                  </a:lnTo>
                  <a:cubicBezTo>
                    <a:pt x="1298654" y="1569643"/>
                    <a:pt x="422966" y="975207"/>
                    <a:pt x="48913" y="128022"/>
                  </a:cubicBezTo>
                  <a:close/>
                </a:path>
              </a:pathLst>
            </a:custGeom>
            <a:solidFill>
              <a:schemeClr val="accent4">
                <a:lumMod val="75000"/>
                <a:alpha val="28000"/>
              </a:schemeClr>
            </a:solidFill>
            <a:ln w="9525" cap="flat">
              <a:noFill/>
              <a:prstDash val="solid"/>
              <a:miter/>
            </a:ln>
          </p:spPr>
          <p:txBody>
            <a:bodyPr wrap="square" rtlCol="0" anchor="ctr">
              <a:noAutofit/>
            </a:bodyPr>
            <a:lstStyle/>
            <a:p>
              <a:endParaRPr lang="en-US"/>
            </a:p>
          </p:txBody>
        </p:sp>
      </p:grpSp>
      <p:sp>
        <p:nvSpPr>
          <p:cNvPr id="102" name="Texture">
            <a:extLst>
              <a:ext uri="{FF2B5EF4-FFF2-40B4-BE49-F238E27FC236}">
                <a16:creationId xmlns:a16="http://schemas.microsoft.com/office/drawing/2014/main" id="{E81A6D98-2A79-43ED-9D02-D6826F621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4F34A64E-12A6-D709-8FAC-063A4660E2FE}"/>
              </a:ext>
            </a:extLst>
          </p:cNvPr>
          <p:cNvSpPr>
            <a:spLocks noGrp="1"/>
          </p:cNvSpPr>
          <p:nvPr>
            <p:ph type="title"/>
          </p:nvPr>
        </p:nvSpPr>
        <p:spPr>
          <a:xfrm>
            <a:off x="457200" y="758952"/>
            <a:ext cx="6331281" cy="1325563"/>
          </a:xfrm>
        </p:spPr>
        <p:txBody>
          <a:bodyPr anchor="b">
            <a:normAutofit/>
          </a:bodyPr>
          <a:lstStyle/>
          <a:p>
            <a:r>
              <a:rPr lang="fr-FR"/>
              <a:t>Schémas BDD Utilisateurs</a:t>
            </a:r>
          </a:p>
        </p:txBody>
      </p:sp>
      <p:sp>
        <p:nvSpPr>
          <p:cNvPr id="27" name="Content Placeholder 26">
            <a:extLst>
              <a:ext uri="{FF2B5EF4-FFF2-40B4-BE49-F238E27FC236}">
                <a16:creationId xmlns:a16="http://schemas.microsoft.com/office/drawing/2014/main" id="{4B68F942-B3F5-6647-3873-CBDB4F0F691B}"/>
              </a:ext>
            </a:extLst>
          </p:cNvPr>
          <p:cNvSpPr>
            <a:spLocks noGrp="1"/>
          </p:cNvSpPr>
          <p:nvPr>
            <p:ph idx="1"/>
          </p:nvPr>
        </p:nvSpPr>
        <p:spPr>
          <a:xfrm>
            <a:off x="457200" y="2286000"/>
            <a:ext cx="6158753" cy="3887585"/>
          </a:xfrm>
        </p:spPr>
        <p:txBody>
          <a:bodyPr vert="horz" lIns="91440" tIns="45720" rIns="91440" bIns="45720" rtlCol="0" anchor="t">
            <a:normAutofit/>
          </a:bodyPr>
          <a:lstStyle/>
          <a:p>
            <a:r>
              <a:rPr lang="en-US" sz="2400" dirty="0"/>
              <a:t>Stockage du mot de passe </a:t>
            </a:r>
            <a:r>
              <a:rPr lang="en-US" sz="2400" dirty="0" err="1"/>
              <a:t>hachés</a:t>
            </a:r>
            <a:endParaRPr lang="en-US" sz="2400" dirty="0"/>
          </a:p>
          <a:p>
            <a:r>
              <a:rPr lang="en-US" sz="2400" dirty="0"/>
              <a:t>Gestion de authentication</a:t>
            </a:r>
          </a:p>
          <a:p>
            <a:r>
              <a:rPr lang="en-US" sz="2400" dirty="0"/>
              <a:t>Gestion des roles</a:t>
            </a:r>
          </a:p>
          <a:p>
            <a:endParaRPr lang="en-US" sz="2400" dirty="0"/>
          </a:p>
          <a:p>
            <a:pPr marL="0" indent="0">
              <a:buNone/>
            </a:pPr>
            <a:r>
              <a:rPr lang="en-US" sz="2400" dirty="0"/>
              <a:t>Respect RGPD (V2)</a:t>
            </a:r>
          </a:p>
        </p:txBody>
      </p:sp>
      <p:pic>
        <p:nvPicPr>
          <p:cNvPr id="7" name="Espace réservé du contenu 6" descr="Une image contenant texte, diagramme, capture d’écran, ligne&#10;&#10;Le contenu généré par l’IA peut être incorrect.">
            <a:extLst>
              <a:ext uri="{FF2B5EF4-FFF2-40B4-BE49-F238E27FC236}">
                <a16:creationId xmlns:a16="http://schemas.microsoft.com/office/drawing/2014/main" id="{E7248EA0-1ACF-61A6-E710-ABFA6AAC82D9}"/>
              </a:ext>
            </a:extLst>
          </p:cNvPr>
          <p:cNvPicPr>
            <a:picLocks noChangeAspect="1"/>
          </p:cNvPicPr>
          <p:nvPr/>
        </p:nvPicPr>
        <p:blipFill>
          <a:blip r:embed="rId4">
            <a:extLst>
              <a:ext uri="{28A0092B-C50C-407E-A947-70E740481C1C}">
                <a14:useLocalDpi xmlns:a14="http://schemas.microsoft.com/office/drawing/2010/main" val="0"/>
              </a:ext>
            </a:extLst>
          </a:blip>
          <a:srcRect l="3873" t="8612" r="4225" b="4785"/>
          <a:stretch>
            <a:fillRect/>
          </a:stretch>
        </p:blipFill>
        <p:spPr>
          <a:xfrm>
            <a:off x="7397028" y="2869035"/>
            <a:ext cx="4259476" cy="2714678"/>
          </a:xfrm>
          <a:prstGeom prst="rect">
            <a:avLst/>
          </a:prstGeom>
        </p:spPr>
      </p:pic>
      <p:pic>
        <p:nvPicPr>
          <p:cNvPr id="4" name="Picture 3" descr="File:SQLite370.svg - Wikimedia Commons">
            <a:extLst>
              <a:ext uri="{FF2B5EF4-FFF2-40B4-BE49-F238E27FC236}">
                <a16:creationId xmlns:a16="http://schemas.microsoft.com/office/drawing/2014/main" id="{A700C0EF-D27E-8CF9-8A43-41224415B2EC}"/>
              </a:ext>
            </a:extLst>
          </p:cNvPr>
          <p:cNvPicPr>
            <a:picLocks noChangeAspect="1"/>
          </p:cNvPicPr>
          <p:nvPr/>
        </p:nvPicPr>
        <p:blipFill>
          <a:blip r:embed="rId5"/>
          <a:stretch>
            <a:fillRect/>
          </a:stretch>
        </p:blipFill>
        <p:spPr>
          <a:xfrm>
            <a:off x="460075" y="5373717"/>
            <a:ext cx="2688567" cy="1272037"/>
          </a:xfrm>
          <a:prstGeom prst="rect">
            <a:avLst/>
          </a:prstGeom>
        </p:spPr>
      </p:pic>
      <p:pic>
        <p:nvPicPr>
          <p:cNvPr id="6" name="Graphic 5" descr="Poisson avec un remplissage uni">
            <a:extLst>
              <a:ext uri="{FF2B5EF4-FFF2-40B4-BE49-F238E27FC236}">
                <a16:creationId xmlns:a16="http://schemas.microsoft.com/office/drawing/2014/main" id="{40F7FEB1-7363-7E59-B321-7D5E75D64E8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130951" y="5947913"/>
            <a:ext cx="914400" cy="914400"/>
          </a:xfrm>
          <a:prstGeom prst="rect">
            <a:avLst/>
          </a:prstGeom>
        </p:spPr>
      </p:pic>
      <p:sp>
        <p:nvSpPr>
          <p:cNvPr id="9" name="TextBox 8">
            <a:extLst>
              <a:ext uri="{FF2B5EF4-FFF2-40B4-BE49-F238E27FC236}">
                <a16:creationId xmlns:a16="http://schemas.microsoft.com/office/drawing/2014/main" id="{B699B848-F530-4504-616F-10CFE646A96D}"/>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2</a:t>
            </a:r>
          </a:p>
        </p:txBody>
      </p:sp>
      <p:pic>
        <p:nvPicPr>
          <p:cNvPr id="8" name="Picture 7">
            <a:extLst>
              <a:ext uri="{FF2B5EF4-FFF2-40B4-BE49-F238E27FC236}">
                <a16:creationId xmlns:a16="http://schemas.microsoft.com/office/drawing/2014/main" id="{8DAFEC1A-9B1C-3432-8671-2D1C514357D7}"/>
              </a:ext>
            </a:extLst>
          </p:cNvPr>
          <p:cNvPicPr>
            <a:picLocks noChangeAspect="1"/>
          </p:cNvPicPr>
          <p:nvPr/>
        </p:nvPicPr>
        <p:blipFill>
          <a:blip r:embed="rId8"/>
          <a:stretch>
            <a:fillRect/>
          </a:stretch>
        </p:blipFill>
        <p:spPr>
          <a:xfrm>
            <a:off x="8008189" y="4111925"/>
            <a:ext cx="3048000" cy="2286000"/>
          </a:xfrm>
          <a:prstGeom prst="rect">
            <a:avLst/>
          </a:prstGeom>
        </p:spPr>
      </p:pic>
    </p:spTree>
    <p:extLst>
      <p:ext uri="{BB962C8B-B14F-4D97-AF65-F5344CB8AC3E}">
        <p14:creationId xmlns:p14="http://schemas.microsoft.com/office/powerpoint/2010/main" val="530791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28"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130" name="Group 129">
            <a:extLst>
              <a:ext uri="{FF2B5EF4-FFF2-40B4-BE49-F238E27FC236}">
                <a16:creationId xmlns:a16="http://schemas.microsoft.com/office/drawing/2014/main" id="{707CB2F7-E99C-48F9-BF4D-92F1D7B117A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31447" y="-649"/>
            <a:ext cx="7560552" cy="6858649"/>
            <a:chOff x="4631447" y="-649"/>
            <a:chExt cx="7560552" cy="6858649"/>
          </a:xfrm>
        </p:grpSpPr>
        <p:sp>
          <p:nvSpPr>
            <p:cNvPr id="131" name="Oval 130">
              <a:extLst>
                <a:ext uri="{FF2B5EF4-FFF2-40B4-BE49-F238E27FC236}">
                  <a16:creationId xmlns:a16="http://schemas.microsoft.com/office/drawing/2014/main" id="{DE6E46CA-4B9F-4E21-81EE-E80BE98185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96379" y="2615848"/>
              <a:ext cx="472267" cy="472267"/>
            </a:xfrm>
            <a:prstGeom prst="ellipse">
              <a:avLst/>
            </a:prstGeom>
            <a:solidFill>
              <a:schemeClr val="accent1">
                <a:lumMod val="60000"/>
                <a:lumOff val="40000"/>
                <a:alpha val="60000"/>
              </a:schemeClr>
            </a:solidFill>
            <a:ln w="9331" cap="flat">
              <a:noFill/>
              <a:prstDash val="solid"/>
              <a:miter/>
            </a:ln>
          </p:spPr>
          <p:txBody>
            <a:bodyPr rtlCol="0" anchor="ctr"/>
            <a:lstStyle/>
            <a:p>
              <a:endParaRPr lang="en-US">
                <a:solidFill>
                  <a:schemeClr val="tx1"/>
                </a:solidFill>
              </a:endParaRPr>
            </a:p>
          </p:txBody>
        </p:sp>
        <p:sp>
          <p:nvSpPr>
            <p:cNvPr id="132" name="Oval 131">
              <a:extLst>
                <a:ext uri="{FF2B5EF4-FFF2-40B4-BE49-F238E27FC236}">
                  <a16:creationId xmlns:a16="http://schemas.microsoft.com/office/drawing/2014/main" id="{02CC2705-70A1-4E91-ACAC-2A222D7A15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55577" y="4963665"/>
              <a:ext cx="256132" cy="2561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Freeform: Shape 132">
              <a:extLst>
                <a:ext uri="{FF2B5EF4-FFF2-40B4-BE49-F238E27FC236}">
                  <a16:creationId xmlns:a16="http://schemas.microsoft.com/office/drawing/2014/main" id="{C087EC21-52CA-491C-8ABF-429EE9437D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13342" y="0"/>
              <a:ext cx="3499900" cy="2960417"/>
            </a:xfrm>
            <a:custGeom>
              <a:avLst/>
              <a:gdLst>
                <a:gd name="connsiteX0" fmla="*/ 489498 w 3499900"/>
                <a:gd name="connsiteY0" fmla="*/ 0 h 2960417"/>
                <a:gd name="connsiteX1" fmla="*/ 3499900 w 3499900"/>
                <a:gd name="connsiteY1" fmla="*/ 0 h 2960417"/>
                <a:gd name="connsiteX2" fmla="*/ 3499900 w 3499900"/>
                <a:gd name="connsiteY2" fmla="*/ 1207897 h 2960417"/>
                <a:gd name="connsiteX3" fmla="*/ 1747380 w 3499900"/>
                <a:gd name="connsiteY3" fmla="*/ 2960417 h 2960417"/>
                <a:gd name="connsiteX4" fmla="*/ 0 w 3499900"/>
                <a:gd name="connsiteY4" fmla="*/ 2960417 h 2960417"/>
                <a:gd name="connsiteX5" fmla="*/ 0 w 3499900"/>
                <a:gd name="connsiteY5" fmla="*/ 1213037 h 2960417"/>
                <a:gd name="connsiteX6" fmla="*/ 400187 w 3499900"/>
                <a:gd name="connsiteY6" fmla="*/ 98267 h 296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9900" h="2960417">
                  <a:moveTo>
                    <a:pt x="489498" y="0"/>
                  </a:moveTo>
                  <a:lnTo>
                    <a:pt x="3499900" y="0"/>
                  </a:lnTo>
                  <a:lnTo>
                    <a:pt x="3499900" y="1207897"/>
                  </a:lnTo>
                  <a:cubicBezTo>
                    <a:pt x="3499900" y="2175797"/>
                    <a:pt x="2715280" y="2960417"/>
                    <a:pt x="1747380" y="2960417"/>
                  </a:cubicBezTo>
                  <a:lnTo>
                    <a:pt x="0" y="2960417"/>
                  </a:lnTo>
                  <a:lnTo>
                    <a:pt x="0" y="1213037"/>
                  </a:lnTo>
                  <a:cubicBezTo>
                    <a:pt x="0" y="789581"/>
                    <a:pt x="150181" y="401205"/>
                    <a:pt x="400187" y="98267"/>
                  </a:cubicBezTo>
                  <a:close/>
                </a:path>
              </a:pathLst>
            </a:custGeom>
            <a:solidFill>
              <a:schemeClr val="accent1">
                <a:lumMod val="75000"/>
                <a:alpha val="20000"/>
              </a:schemeClr>
            </a:solidFill>
            <a:ln w="9331"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7B2D74F-A914-453C-BCA2-6B40228992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31447" y="649"/>
              <a:ext cx="3609953" cy="2959770"/>
            </a:xfrm>
            <a:custGeom>
              <a:avLst/>
              <a:gdLst>
                <a:gd name="connsiteX0" fmla="*/ 0 w 3609953"/>
                <a:gd name="connsiteY0" fmla="*/ 0 h 2959770"/>
                <a:gd name="connsiteX1" fmla="*/ 3190256 w 3609953"/>
                <a:gd name="connsiteY1" fmla="*/ 0 h 2959770"/>
                <a:gd name="connsiteX2" fmla="*/ 3197182 w 3609953"/>
                <a:gd name="connsiteY2" fmla="*/ 7621 h 2959770"/>
                <a:gd name="connsiteX3" fmla="*/ 3609953 w 3609953"/>
                <a:gd name="connsiteY3" fmla="*/ 1157445 h 2959770"/>
                <a:gd name="connsiteX4" fmla="*/ 3609953 w 3609953"/>
                <a:gd name="connsiteY4" fmla="*/ 2959770 h 2959770"/>
                <a:gd name="connsiteX5" fmla="*/ 1807628 w 3609953"/>
                <a:gd name="connsiteY5" fmla="*/ 2959770 h 2959770"/>
                <a:gd name="connsiteX6" fmla="*/ 0 w 3609953"/>
                <a:gd name="connsiteY6" fmla="*/ 1152142 h 2959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9953" h="2959770">
                  <a:moveTo>
                    <a:pt x="0" y="0"/>
                  </a:moveTo>
                  <a:lnTo>
                    <a:pt x="3190256" y="0"/>
                  </a:lnTo>
                  <a:lnTo>
                    <a:pt x="3197182" y="7621"/>
                  </a:lnTo>
                  <a:cubicBezTo>
                    <a:pt x="3455049" y="320085"/>
                    <a:pt x="3609953" y="720673"/>
                    <a:pt x="3609953" y="1157445"/>
                  </a:cubicBezTo>
                  <a:lnTo>
                    <a:pt x="3609953" y="2959770"/>
                  </a:lnTo>
                  <a:lnTo>
                    <a:pt x="1807628" y="2959770"/>
                  </a:lnTo>
                  <a:cubicBezTo>
                    <a:pt x="809292" y="2959770"/>
                    <a:pt x="0" y="2150478"/>
                    <a:pt x="0" y="1152142"/>
                  </a:cubicBezTo>
                  <a:close/>
                </a:path>
              </a:pathLst>
            </a:custGeom>
            <a:solidFill>
              <a:schemeClr val="accent1">
                <a:alpha val="60000"/>
              </a:schemeClr>
            </a:solidFill>
            <a:ln w="9331" cap="flat">
              <a:noFill/>
              <a:prstDash val="solid"/>
              <a:miter/>
            </a:ln>
          </p:spPr>
          <p:txBody>
            <a:bodyPr wrap="square" rtlCol="0" anchor="ctr">
              <a:noAutofit/>
            </a:bodyPr>
            <a:lstStyle/>
            <a:p>
              <a:endParaRPr lang="en-US"/>
            </a:p>
          </p:txBody>
        </p:sp>
        <p:sp>
          <p:nvSpPr>
            <p:cNvPr id="135" name="Graphic 9">
              <a:extLst>
                <a:ext uri="{FF2B5EF4-FFF2-40B4-BE49-F238E27FC236}">
                  <a16:creationId xmlns:a16="http://schemas.microsoft.com/office/drawing/2014/main" id="{B946985A-0698-4402-AD5A-EBC185AD8E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400280" y="3066281"/>
              <a:ext cx="3791719" cy="3791719"/>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1">
                <a:lumMod val="60000"/>
                <a:lumOff val="40000"/>
                <a:alpha val="60000"/>
              </a:schemeClr>
            </a:solidFill>
            <a:ln w="9331" cap="flat">
              <a:noFill/>
              <a:prstDash val="solid"/>
              <a:miter/>
            </a:ln>
          </p:spPr>
          <p:txBody>
            <a:bodyPr rtlCol="0" anchor="ctr"/>
            <a:lstStyle/>
            <a:p>
              <a:endParaRPr lang="en-US"/>
            </a:p>
          </p:txBody>
        </p:sp>
        <p:sp>
          <p:nvSpPr>
            <p:cNvPr id="136" name="Graphic 9">
              <a:extLst>
                <a:ext uri="{FF2B5EF4-FFF2-40B4-BE49-F238E27FC236}">
                  <a16:creationId xmlns:a16="http://schemas.microsoft.com/office/drawing/2014/main" id="{EF2E647B-C972-4F5A-8DB7-7C5D66366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176344" y="3117871"/>
              <a:ext cx="3036177" cy="3036177"/>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tx2">
                <a:lumMod val="25000"/>
                <a:lumOff val="75000"/>
                <a:alpha val="20000"/>
              </a:schemeClr>
            </a:solidFill>
            <a:ln w="209550" cap="flat">
              <a:noFill/>
              <a:prstDash val="solid"/>
              <a:miter/>
            </a:ln>
          </p:spPr>
          <p:txBody>
            <a:bodyPr rtlCol="0" anchor="ctr"/>
            <a:lstStyle/>
            <a:p>
              <a:pPr lvl="0"/>
              <a:endParaRPr lang="en-US"/>
            </a:p>
          </p:txBody>
        </p:sp>
        <p:sp>
          <p:nvSpPr>
            <p:cNvPr id="137" name="Graphic 9">
              <a:extLst>
                <a:ext uri="{FF2B5EF4-FFF2-40B4-BE49-F238E27FC236}">
                  <a16:creationId xmlns:a16="http://schemas.microsoft.com/office/drawing/2014/main" id="{B0B4199E-934E-41E9-A07B-FA1671222D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382317" y="3326986"/>
              <a:ext cx="2615502" cy="2615502"/>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1">
                  <a:lumMod val="50000"/>
                </a:schemeClr>
              </a:fgClr>
              <a:bgClr>
                <a:schemeClr val="accent1">
                  <a:lumMod val="75000"/>
                </a:schemeClr>
              </a:bgClr>
            </a:patt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0F78F6EC-4489-4459-95BC-4F2B24D62B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8767533" y="-130390"/>
              <a:ext cx="2721544" cy="2981025"/>
            </a:xfrm>
            <a:custGeom>
              <a:avLst/>
              <a:gdLst>
                <a:gd name="connsiteX0" fmla="*/ 2721544 w 2721544"/>
                <a:gd name="connsiteY0" fmla="*/ 652025 h 2981025"/>
                <a:gd name="connsiteX1" fmla="*/ 2721544 w 2721544"/>
                <a:gd name="connsiteY1" fmla="*/ 2981025 h 2981025"/>
                <a:gd name="connsiteX2" fmla="*/ 1492702 w 2721544"/>
                <a:gd name="connsiteY2" fmla="*/ 2981025 h 2981025"/>
                <a:gd name="connsiteX3" fmla="*/ 0 w 2721544"/>
                <a:gd name="connsiteY3" fmla="*/ 1488323 h 2981025"/>
                <a:gd name="connsiteX4" fmla="*/ 0 w 2721544"/>
                <a:gd name="connsiteY4" fmla="*/ 0 h 2981025"/>
                <a:gd name="connsiteX5" fmla="*/ 1488323 w 2721544"/>
                <a:gd name="connsiteY5" fmla="*/ 0 h 2981025"/>
                <a:gd name="connsiteX6" fmla="*/ 2640168 w 2721544"/>
                <a:gd name="connsiteY6" fmla="*/ 543201 h 29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1544" h="2981025">
                  <a:moveTo>
                    <a:pt x="2721544" y="652025"/>
                  </a:moveTo>
                  <a:lnTo>
                    <a:pt x="2721544" y="2981025"/>
                  </a:lnTo>
                  <a:lnTo>
                    <a:pt x="1492702" y="2981025"/>
                  </a:lnTo>
                  <a:cubicBezTo>
                    <a:pt x="668296" y="2981025"/>
                    <a:pt x="0" y="2312729"/>
                    <a:pt x="0" y="1488323"/>
                  </a:cubicBezTo>
                  <a:lnTo>
                    <a:pt x="0" y="0"/>
                  </a:lnTo>
                  <a:lnTo>
                    <a:pt x="1488323" y="0"/>
                  </a:lnTo>
                  <a:cubicBezTo>
                    <a:pt x="1952051" y="0"/>
                    <a:pt x="2366386" y="211453"/>
                    <a:pt x="2640168" y="543201"/>
                  </a:cubicBezTo>
                  <a:close/>
                </a:path>
              </a:pathLst>
            </a:custGeom>
            <a:pattFill prst="pct5">
              <a:fgClr>
                <a:schemeClr val="accent1">
                  <a:lumMod val="75000"/>
                </a:schemeClr>
              </a:fgClr>
              <a:bgClr>
                <a:schemeClr val="accent1">
                  <a:lumMod val="50000"/>
                </a:schemeClr>
              </a:bgClr>
            </a:pattFill>
            <a:ln w="9331" cap="flat">
              <a:noFill/>
              <a:prstDash val="solid"/>
              <a:miter/>
            </a:ln>
          </p:spPr>
          <p:txBody>
            <a:bodyPr wrap="square" rtlCol="0" anchor="ctr">
              <a:noAutofit/>
            </a:bodyPr>
            <a:lstStyle/>
            <a:p>
              <a:endParaRPr lang="en-US"/>
            </a:p>
          </p:txBody>
        </p:sp>
      </p:grpSp>
      <p:sp>
        <p:nvSpPr>
          <p:cNvPr id="140"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27518335-3B4A-A193-CD98-1456A43220B8}"/>
              </a:ext>
            </a:extLst>
          </p:cNvPr>
          <p:cNvSpPr>
            <a:spLocks noGrp="1"/>
          </p:cNvSpPr>
          <p:nvPr>
            <p:ph type="title"/>
          </p:nvPr>
        </p:nvSpPr>
        <p:spPr>
          <a:xfrm>
            <a:off x="457200" y="672688"/>
            <a:ext cx="4299082" cy="1411827"/>
          </a:xfrm>
        </p:spPr>
        <p:txBody>
          <a:bodyPr anchor="b">
            <a:normAutofit/>
          </a:bodyPr>
          <a:lstStyle/>
          <a:p>
            <a:r>
              <a:rPr lang="fr-FR"/>
              <a:t>Choix techniques Backend</a:t>
            </a:r>
          </a:p>
        </p:txBody>
      </p:sp>
      <p:pic>
        <p:nvPicPr>
          <p:cNvPr id="27" name="Espace réservé du contenu 26" descr="Une image contenant Police, texte, Graphique, logo&#10;&#10;Le contenu généré par l’IA peut être incorrect.">
            <a:extLst>
              <a:ext uri="{FF2B5EF4-FFF2-40B4-BE49-F238E27FC236}">
                <a16:creationId xmlns:a16="http://schemas.microsoft.com/office/drawing/2014/main" id="{6A9011BE-9975-1D3D-B618-517E9EBBB9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713696" y="661757"/>
            <a:ext cx="2966177" cy="1122073"/>
          </a:xfrm>
        </p:spPr>
      </p:pic>
      <p:pic>
        <p:nvPicPr>
          <p:cNvPr id="11" name="Image 10" descr="Une image contenant capture d’écran, Graphique, cercle, graphisme&#10;&#10;Le contenu généré par l’IA peut être incorrect.">
            <a:extLst>
              <a:ext uri="{FF2B5EF4-FFF2-40B4-BE49-F238E27FC236}">
                <a16:creationId xmlns:a16="http://schemas.microsoft.com/office/drawing/2014/main" id="{1E93F6C8-1760-54D1-203E-6064D407E6D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6344" y="455630"/>
            <a:ext cx="2738867" cy="1958289"/>
          </a:xfrm>
          <a:prstGeom prst="rect">
            <a:avLst/>
          </a:prstGeom>
        </p:spPr>
      </p:pic>
      <p:pic>
        <p:nvPicPr>
          <p:cNvPr id="24" name="Espace réservé du contenu 23" descr="Une image contenant croquis, cercle, ligne, diagramme&#10;&#10;Le contenu généré par l’IA peut être incorrect.">
            <a:extLst>
              <a:ext uri="{FF2B5EF4-FFF2-40B4-BE49-F238E27FC236}">
                <a16:creationId xmlns:a16="http://schemas.microsoft.com/office/drawing/2014/main" id="{F184A0E8-365A-0F53-A05A-3A8EBD2EA7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406" y="3779195"/>
            <a:ext cx="1702341" cy="1702341"/>
          </a:xfrm>
          <a:prstGeom prst="rect">
            <a:avLst/>
          </a:prstGeom>
        </p:spPr>
      </p:pic>
      <p:pic>
        <p:nvPicPr>
          <p:cNvPr id="22" name="Image 21" descr="Une image contenant texte, capture d’écran, Page web, Police&#10;&#10;Le contenu généré par l’IA peut être incorrect.">
            <a:extLst>
              <a:ext uri="{FF2B5EF4-FFF2-40B4-BE49-F238E27FC236}">
                <a16:creationId xmlns:a16="http://schemas.microsoft.com/office/drawing/2014/main" id="{7CAC8EC5-D0AE-975A-94DE-3CB69C666B7E}"/>
              </a:ext>
            </a:extLst>
          </p:cNvPr>
          <p:cNvPicPr>
            <a:picLocks noChangeAspect="1"/>
          </p:cNvPicPr>
          <p:nvPr/>
        </p:nvPicPr>
        <p:blipFill>
          <a:blip r:embed="rId7">
            <a:extLst>
              <a:ext uri="{28A0092B-C50C-407E-A947-70E740481C1C}">
                <a14:useLocalDpi xmlns:a14="http://schemas.microsoft.com/office/drawing/2010/main" val="0"/>
              </a:ext>
            </a:extLst>
          </a:blip>
          <a:srcRect r="34410"/>
          <a:stretch>
            <a:fillRect/>
          </a:stretch>
        </p:blipFill>
        <p:spPr>
          <a:xfrm>
            <a:off x="8574181" y="3382652"/>
            <a:ext cx="3030118" cy="2714112"/>
          </a:xfrm>
          <a:prstGeom prst="rect">
            <a:avLst/>
          </a:prstGeom>
        </p:spPr>
      </p:pic>
      <p:sp>
        <p:nvSpPr>
          <p:cNvPr id="33" name="ZoneTexte 32">
            <a:extLst>
              <a:ext uri="{FF2B5EF4-FFF2-40B4-BE49-F238E27FC236}">
                <a16:creationId xmlns:a16="http://schemas.microsoft.com/office/drawing/2014/main" id="{720DB812-7E7C-0656-BC48-73D4693C2505}"/>
              </a:ext>
            </a:extLst>
          </p:cNvPr>
          <p:cNvSpPr txBox="1"/>
          <p:nvPr/>
        </p:nvSpPr>
        <p:spPr>
          <a:xfrm>
            <a:off x="782579" y="2764949"/>
            <a:ext cx="4221823" cy="1200329"/>
          </a:xfrm>
          <a:prstGeom prst="rect">
            <a:avLst/>
          </a:prstGeom>
          <a:noFill/>
        </p:spPr>
        <p:txBody>
          <a:bodyPr wrap="square" rtlCol="0">
            <a:spAutoFit/>
          </a:bodyPr>
          <a:lstStyle/>
          <a:p>
            <a:r>
              <a:rPr lang="fr-FR" sz="2400"/>
              <a:t>REST</a:t>
            </a:r>
          </a:p>
          <a:p>
            <a:r>
              <a:rPr lang="fr-FR" sz="2400"/>
              <a:t>CRUD</a:t>
            </a:r>
          </a:p>
          <a:p>
            <a:r>
              <a:rPr lang="fr-FR" sz="2400"/>
              <a:t>JWT</a:t>
            </a:r>
          </a:p>
        </p:txBody>
      </p:sp>
      <p:pic>
        <p:nvPicPr>
          <p:cNvPr id="4" name="Graphic 3" descr="Poisson avec un remplissage uni">
            <a:extLst>
              <a:ext uri="{FF2B5EF4-FFF2-40B4-BE49-F238E27FC236}">
                <a16:creationId xmlns:a16="http://schemas.microsoft.com/office/drawing/2014/main" id="{E9BE592A-C951-614F-2DFE-FB7D45A820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130951" y="5947913"/>
            <a:ext cx="914400" cy="914400"/>
          </a:xfrm>
          <a:prstGeom prst="rect">
            <a:avLst/>
          </a:prstGeom>
        </p:spPr>
      </p:pic>
      <p:sp>
        <p:nvSpPr>
          <p:cNvPr id="6" name="TextBox 5">
            <a:extLst>
              <a:ext uri="{FF2B5EF4-FFF2-40B4-BE49-F238E27FC236}">
                <a16:creationId xmlns:a16="http://schemas.microsoft.com/office/drawing/2014/main" id="{2D1440F4-492E-5F1D-05B0-98CFC6A8F5E9}"/>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3</a:t>
            </a:r>
          </a:p>
        </p:txBody>
      </p:sp>
      <p:pic>
        <p:nvPicPr>
          <p:cNvPr id="8" name="Image 7">
            <a:extLst>
              <a:ext uri="{FF2B5EF4-FFF2-40B4-BE49-F238E27FC236}">
                <a16:creationId xmlns:a16="http://schemas.microsoft.com/office/drawing/2014/main" id="{2A976177-E750-A8A0-D01A-FB9320AF07C0}"/>
              </a:ext>
            </a:extLst>
          </p:cNvPr>
          <p:cNvPicPr>
            <a:picLocks noChangeAspect="1"/>
          </p:cNvPicPr>
          <p:nvPr/>
        </p:nvPicPr>
        <p:blipFill>
          <a:blip r:embed="rId10"/>
          <a:stretch>
            <a:fillRect/>
          </a:stretch>
        </p:blipFill>
        <p:spPr>
          <a:xfrm>
            <a:off x="368596" y="4453087"/>
            <a:ext cx="3609954" cy="2322404"/>
          </a:xfrm>
          <a:prstGeom prst="rect">
            <a:avLst/>
          </a:prstGeom>
        </p:spPr>
      </p:pic>
    </p:spTree>
    <p:extLst>
      <p:ext uri="{BB962C8B-B14F-4D97-AF65-F5344CB8AC3E}">
        <p14:creationId xmlns:p14="http://schemas.microsoft.com/office/powerpoint/2010/main" val="384971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64" name="Color Fill">
            <a:extLst>
              <a:ext uri="{FF2B5EF4-FFF2-40B4-BE49-F238E27FC236}">
                <a16:creationId xmlns:a16="http://schemas.microsoft.com/office/drawing/2014/main" id="{F74280F7-820D-43DE-BE07-57E20B2716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66" name="Group 65">
            <a:extLst>
              <a:ext uri="{FF2B5EF4-FFF2-40B4-BE49-F238E27FC236}">
                <a16:creationId xmlns:a16="http://schemas.microsoft.com/office/drawing/2014/main" id="{CCD05CA9-900B-42D6-BF84-E51DF8B150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8149" y="268616"/>
            <a:ext cx="6745376" cy="6589384"/>
            <a:chOff x="5448149" y="268616"/>
            <a:chExt cx="6745376" cy="6589384"/>
          </a:xfrm>
        </p:grpSpPr>
        <p:sp>
          <p:nvSpPr>
            <p:cNvPr id="67" name="Freeform: Shape 66">
              <a:extLst>
                <a:ext uri="{FF2B5EF4-FFF2-40B4-BE49-F238E27FC236}">
                  <a16:creationId xmlns:a16="http://schemas.microsoft.com/office/drawing/2014/main" id="{493C6A70-C0B5-4908-A2EC-360597861C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57348" y="4008649"/>
              <a:ext cx="3036177" cy="2845954"/>
            </a:xfrm>
            <a:custGeom>
              <a:avLst/>
              <a:gdLst>
                <a:gd name="connsiteX0" fmla="*/ 0 w 3036177"/>
                <a:gd name="connsiteY0" fmla="*/ 0 h 2845954"/>
                <a:gd name="connsiteX1" fmla="*/ 1515859 w 3036177"/>
                <a:gd name="connsiteY1" fmla="*/ 0 h 2845954"/>
                <a:gd name="connsiteX2" fmla="*/ 3036177 w 3036177"/>
                <a:gd name="connsiteY2" fmla="*/ 1520319 h 2845954"/>
                <a:gd name="connsiteX3" fmla="*/ 3036177 w 3036177"/>
                <a:gd name="connsiteY3" fmla="*/ 2845954 h 2845954"/>
                <a:gd name="connsiteX4" fmla="*/ 784560 w 3036177"/>
                <a:gd name="connsiteY4" fmla="*/ 2845954 h 2845954"/>
                <a:gd name="connsiteX5" fmla="*/ 670290 w 3036177"/>
                <a:gd name="connsiteY5" fmla="*/ 2776534 h 2845954"/>
                <a:gd name="connsiteX6" fmla="*/ 0 w 3036177"/>
                <a:gd name="connsiteY6" fmla="*/ 1515859 h 2845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177" h="2845954">
                  <a:moveTo>
                    <a:pt x="0" y="0"/>
                  </a:moveTo>
                  <a:lnTo>
                    <a:pt x="1515859" y="0"/>
                  </a:lnTo>
                  <a:cubicBezTo>
                    <a:pt x="2355517" y="0"/>
                    <a:pt x="3036177" y="680661"/>
                    <a:pt x="3036177" y="1520319"/>
                  </a:cubicBezTo>
                  <a:lnTo>
                    <a:pt x="3036177" y="2845954"/>
                  </a:lnTo>
                  <a:lnTo>
                    <a:pt x="784560" y="2845954"/>
                  </a:lnTo>
                  <a:lnTo>
                    <a:pt x="670290" y="2776534"/>
                  </a:lnTo>
                  <a:cubicBezTo>
                    <a:pt x="265883" y="2503323"/>
                    <a:pt x="0" y="2040646"/>
                    <a:pt x="0" y="1515859"/>
                  </a:cubicBezTo>
                  <a:close/>
                </a:path>
              </a:pathLst>
            </a:custGeom>
            <a:solidFill>
              <a:schemeClr val="accent1">
                <a:alpha val="60000"/>
              </a:schemeClr>
            </a:solidFill>
            <a:ln w="9331" cap="flat">
              <a:noFill/>
              <a:prstDash val="solid"/>
              <a:miter/>
            </a:ln>
          </p:spPr>
          <p:txBody>
            <a:bodyPr rtlCol="0" anchor="ctr"/>
            <a:lstStyle/>
            <a:p>
              <a:endParaRPr lang="en-US"/>
            </a:p>
          </p:txBody>
        </p:sp>
        <p:sp>
          <p:nvSpPr>
            <p:cNvPr id="68" name="Oval 67">
              <a:extLst>
                <a:ext uri="{FF2B5EF4-FFF2-40B4-BE49-F238E27FC236}">
                  <a16:creationId xmlns:a16="http://schemas.microsoft.com/office/drawing/2014/main" id="{C352B173-1F6F-43CE-815E-70C353832D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64193" y="3584499"/>
              <a:ext cx="491650" cy="4916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64CD414-FEE4-4499-B5BE-2059603B97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45458" y="623464"/>
              <a:ext cx="273097" cy="273097"/>
            </a:xfrm>
            <a:prstGeom prst="ellipse">
              <a:avLst/>
            </a:prstGeom>
            <a:solidFill>
              <a:schemeClr val="accent1">
                <a:lumMod val="60000"/>
                <a:lumOff val="40000"/>
              </a:schemeClr>
            </a:solidFill>
            <a:ln w="9331" cap="flat">
              <a:noFill/>
              <a:prstDash val="solid"/>
              <a:miter/>
            </a:ln>
          </p:spPr>
          <p:txBody>
            <a:bodyPr rtlCol="0" anchor="ctr"/>
            <a:lstStyle/>
            <a:p>
              <a:endParaRPr lang="en-US">
                <a:solidFill>
                  <a:schemeClr val="tx1"/>
                </a:solidFill>
              </a:endParaRPr>
            </a:p>
          </p:txBody>
        </p:sp>
        <p:sp>
          <p:nvSpPr>
            <p:cNvPr id="70" name="Graphic 9">
              <a:extLst>
                <a:ext uri="{FF2B5EF4-FFF2-40B4-BE49-F238E27FC236}">
                  <a16:creationId xmlns:a16="http://schemas.microsoft.com/office/drawing/2014/main" id="{0CD3B3FE-DC8C-4D16-9594-053C2BA4BF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63379" y="4177495"/>
              <a:ext cx="2610483" cy="268050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71" name="Graphic 9">
              <a:extLst>
                <a:ext uri="{FF2B5EF4-FFF2-40B4-BE49-F238E27FC236}">
                  <a16:creationId xmlns:a16="http://schemas.microsoft.com/office/drawing/2014/main" id="{C9E59506-9F0B-4E2E-A3D6-0F61DA19B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8149" y="268616"/>
              <a:ext cx="3550966" cy="355096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72" name="Graphic 9">
              <a:extLst>
                <a:ext uri="{FF2B5EF4-FFF2-40B4-BE49-F238E27FC236}">
                  <a16:creationId xmlns:a16="http://schemas.microsoft.com/office/drawing/2014/main" id="{731E1CFF-910A-4EB6-B58C-B8095FD4BC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91424" y="1182612"/>
              <a:ext cx="2654364" cy="2654364"/>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DEA4E8B6-F203-4AF8-986F-F244DFF086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849981" y="3670793"/>
              <a:ext cx="2863752" cy="3474807"/>
            </a:xfrm>
            <a:custGeom>
              <a:avLst/>
              <a:gdLst>
                <a:gd name="connsiteX0" fmla="*/ 0 w 2926519"/>
                <a:gd name="connsiteY0" fmla="*/ 1772876 h 3550967"/>
                <a:gd name="connsiteX1" fmla="*/ 0 w 2926519"/>
                <a:gd name="connsiteY1" fmla="*/ 0 h 3550967"/>
                <a:gd name="connsiteX2" fmla="*/ 1772876 w 2926519"/>
                <a:gd name="connsiteY2" fmla="*/ 0 h 3550967"/>
                <a:gd name="connsiteX3" fmla="*/ 2903911 w 2926519"/>
                <a:gd name="connsiteY3" fmla="*/ 406026 h 3550967"/>
                <a:gd name="connsiteX4" fmla="*/ 2926519 w 2926519"/>
                <a:gd name="connsiteY4" fmla="*/ 426574 h 3550967"/>
                <a:gd name="connsiteX5" fmla="*/ 2926519 w 2926519"/>
                <a:gd name="connsiteY5" fmla="*/ 3550967 h 3550967"/>
                <a:gd name="connsiteX6" fmla="*/ 1778091 w 2926519"/>
                <a:gd name="connsiteY6" fmla="*/ 3550967 h 3550967"/>
                <a:gd name="connsiteX7" fmla="*/ 0 w 2926519"/>
                <a:gd name="connsiteY7" fmla="*/ 1772876 h 355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26519" h="3550967">
                  <a:moveTo>
                    <a:pt x="0" y="1772876"/>
                  </a:moveTo>
                  <a:lnTo>
                    <a:pt x="0" y="0"/>
                  </a:lnTo>
                  <a:lnTo>
                    <a:pt x="1772876" y="0"/>
                  </a:lnTo>
                  <a:cubicBezTo>
                    <a:pt x="2202511" y="0"/>
                    <a:pt x="2596553" y="152372"/>
                    <a:pt x="2903911" y="406026"/>
                  </a:cubicBezTo>
                  <a:lnTo>
                    <a:pt x="2926519" y="426574"/>
                  </a:lnTo>
                  <a:lnTo>
                    <a:pt x="2926519" y="3550967"/>
                  </a:lnTo>
                  <a:lnTo>
                    <a:pt x="1778091" y="3550967"/>
                  </a:lnTo>
                  <a:cubicBezTo>
                    <a:pt x="796068" y="3550967"/>
                    <a:pt x="0" y="2754899"/>
                    <a:pt x="0" y="1772876"/>
                  </a:cubicBezTo>
                  <a:close/>
                </a:path>
              </a:pathLst>
            </a:custGeom>
            <a:solidFill>
              <a:srgbClr val="FFFFFF"/>
            </a:solidFill>
            <a:ln w="38100" cap="flat">
              <a:solidFill>
                <a:srgbClr val="F7F7F7"/>
              </a:solidFill>
              <a:prstDash val="solid"/>
              <a:miter/>
            </a:ln>
          </p:spPr>
          <p:txBody>
            <a:bodyPr wrap="square" rtlCol="0" anchor="ctr">
              <a:noAutofit/>
            </a:bodyPr>
            <a:lstStyle/>
            <a:p>
              <a:endParaRPr lang="en-US"/>
            </a:p>
          </p:txBody>
        </p:sp>
      </p:grpSp>
      <p:sp>
        <p:nvSpPr>
          <p:cNvPr id="75"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10BBED28-7ECD-3FBD-A91E-5469E9FB74D7}"/>
              </a:ext>
            </a:extLst>
          </p:cNvPr>
          <p:cNvSpPr>
            <a:spLocks noGrp="1"/>
          </p:cNvSpPr>
          <p:nvPr>
            <p:ph type="title"/>
          </p:nvPr>
        </p:nvSpPr>
        <p:spPr>
          <a:xfrm>
            <a:off x="457201" y="758952"/>
            <a:ext cx="4876800" cy="1325563"/>
          </a:xfrm>
        </p:spPr>
        <p:txBody>
          <a:bodyPr vert="horz" lIns="91440" tIns="45720" rIns="91440" bIns="45720" rtlCol="0" anchor="b">
            <a:normAutofit/>
          </a:bodyPr>
          <a:lstStyle/>
          <a:p>
            <a:r>
              <a:rPr lang="en-US"/>
              <a:t>Choix techniques Interface</a:t>
            </a:r>
          </a:p>
        </p:txBody>
      </p:sp>
      <p:sp>
        <p:nvSpPr>
          <p:cNvPr id="12" name="ZoneTexte 11">
            <a:extLst>
              <a:ext uri="{FF2B5EF4-FFF2-40B4-BE49-F238E27FC236}">
                <a16:creationId xmlns:a16="http://schemas.microsoft.com/office/drawing/2014/main" id="{BC9E703E-6615-C1E6-ABEB-6EEF5F746FC9}"/>
              </a:ext>
            </a:extLst>
          </p:cNvPr>
          <p:cNvSpPr txBox="1"/>
          <p:nvPr/>
        </p:nvSpPr>
        <p:spPr>
          <a:xfrm>
            <a:off x="457201" y="2286001"/>
            <a:ext cx="4876800" cy="387871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Template	</a:t>
            </a:r>
          </a:p>
          <a:p>
            <a:pPr indent="-228600">
              <a:lnSpc>
                <a:spcPct val="90000"/>
              </a:lnSpc>
              <a:spcAft>
                <a:spcPts val="600"/>
              </a:spcAft>
              <a:buFont typeface="Arial" panose="020B0604020202020204" pitchFamily="34" charset="0"/>
              <a:buChar char="•"/>
            </a:pPr>
            <a:r>
              <a:rPr lang="en-US" sz="2000"/>
              <a:t>Static</a:t>
            </a:r>
          </a:p>
          <a:p>
            <a:pPr indent="-228600">
              <a:lnSpc>
                <a:spcPct val="90000"/>
              </a:lnSpc>
              <a:spcAft>
                <a:spcPts val="600"/>
              </a:spcAft>
              <a:buFont typeface="Arial" panose="020B0604020202020204" pitchFamily="34" charset="0"/>
              <a:buChar char="•"/>
            </a:pPr>
            <a:r>
              <a:rPr lang="en-US" sz="2000"/>
              <a:t>Dynamique</a:t>
            </a:r>
          </a:p>
          <a:p>
            <a:pPr indent="-228600">
              <a:lnSpc>
                <a:spcPct val="90000"/>
              </a:lnSpc>
              <a:spcAft>
                <a:spcPts val="600"/>
              </a:spcAft>
              <a:buFont typeface="Arial" panose="020B0604020202020204" pitchFamily="34" charset="0"/>
              <a:buChar char="•"/>
            </a:pPr>
            <a:r>
              <a:rPr lang="en-US" sz="2000"/>
              <a:t>Responsive</a:t>
            </a:r>
          </a:p>
        </p:txBody>
      </p:sp>
      <p:pic>
        <p:nvPicPr>
          <p:cNvPr id="11" name="Image 10" descr="Une image contenant Graphique, symbole, logo, Police&#10;&#10;Le contenu généré par l’IA peut être incorrect.">
            <a:extLst>
              <a:ext uri="{FF2B5EF4-FFF2-40B4-BE49-F238E27FC236}">
                <a16:creationId xmlns:a16="http://schemas.microsoft.com/office/drawing/2014/main" id="{2DAAC088-EAE9-6AAE-3DCA-1AB6B55DB411}"/>
              </a:ext>
            </a:extLst>
          </p:cNvPr>
          <p:cNvPicPr>
            <a:picLocks noChangeAspect="1"/>
          </p:cNvPicPr>
          <p:nvPr/>
        </p:nvPicPr>
        <p:blipFill>
          <a:blip r:embed="rId4">
            <a:extLst>
              <a:ext uri="{28A0092B-C50C-407E-A947-70E740481C1C}">
                <a14:useLocalDpi xmlns:a14="http://schemas.microsoft.com/office/drawing/2010/main" val="0"/>
              </a:ext>
            </a:extLst>
          </a:blip>
          <a:srcRect l="13040" r="3339" b="-1"/>
          <a:stretch>
            <a:fillRect/>
          </a:stretch>
        </p:blipFill>
        <p:spPr>
          <a:xfrm>
            <a:off x="6029353" y="1015272"/>
            <a:ext cx="2364908" cy="2091317"/>
          </a:xfrm>
          <a:prstGeom prst="rect">
            <a:avLst/>
          </a:prstGeom>
        </p:spPr>
      </p:pic>
      <p:pic>
        <p:nvPicPr>
          <p:cNvPr id="5" name="Espace réservé du contenu 4" descr="Une image contenant Police, symbole, Rectangle, logo&#10;&#10;Le contenu généré par l’IA peut être incorrect.">
            <a:extLst>
              <a:ext uri="{FF2B5EF4-FFF2-40B4-BE49-F238E27FC236}">
                <a16:creationId xmlns:a16="http://schemas.microsoft.com/office/drawing/2014/main" id="{41B2707A-7D08-65F3-D52A-2D88717FBBCD}"/>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7692" t="6923" r="6923" b="7462"/>
          <a:stretch>
            <a:fillRect/>
          </a:stretch>
        </p:blipFill>
        <p:spPr>
          <a:xfrm>
            <a:off x="9637716" y="1828367"/>
            <a:ext cx="1592109" cy="1596377"/>
          </a:xfrm>
          <a:prstGeom prst="rect">
            <a:avLst/>
          </a:prstGeom>
        </p:spPr>
      </p:pic>
      <p:pic>
        <p:nvPicPr>
          <p:cNvPr id="9" name="Image 8" descr="Une image contenant texte, logo, symbole, Police&#10;&#10;Le contenu généré par l’IA peut être incorrect.">
            <a:extLst>
              <a:ext uri="{FF2B5EF4-FFF2-40B4-BE49-F238E27FC236}">
                <a16:creationId xmlns:a16="http://schemas.microsoft.com/office/drawing/2014/main" id="{C3697C78-EFAB-8FA3-72F4-C3DDB5493048}"/>
              </a:ext>
            </a:extLst>
          </p:cNvPr>
          <p:cNvPicPr>
            <a:picLocks noChangeAspect="1"/>
          </p:cNvPicPr>
          <p:nvPr/>
        </p:nvPicPr>
        <p:blipFill>
          <a:blip r:embed="rId6">
            <a:extLst>
              <a:ext uri="{28A0092B-C50C-407E-A947-70E740481C1C}">
                <a14:useLocalDpi xmlns:a14="http://schemas.microsoft.com/office/drawing/2010/main" val="0"/>
              </a:ext>
            </a:extLst>
          </a:blip>
          <a:srcRect l="19397" r="25121" b="-1"/>
          <a:stretch>
            <a:fillRect/>
          </a:stretch>
        </p:blipFill>
        <p:spPr>
          <a:xfrm>
            <a:off x="6279893" y="4420940"/>
            <a:ext cx="2347173" cy="2347184"/>
          </a:xfrm>
          <a:prstGeom prst="rect">
            <a:avLst/>
          </a:prstGeom>
        </p:spPr>
      </p:pic>
      <p:pic>
        <p:nvPicPr>
          <p:cNvPr id="4" name="Graphic 3" descr="Poisson avec un remplissage uni">
            <a:extLst>
              <a:ext uri="{FF2B5EF4-FFF2-40B4-BE49-F238E27FC236}">
                <a16:creationId xmlns:a16="http://schemas.microsoft.com/office/drawing/2014/main" id="{02BA7CD0-069F-7730-CC34-177723E4DD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30951" y="5947913"/>
            <a:ext cx="914400" cy="914400"/>
          </a:xfrm>
          <a:prstGeom prst="rect">
            <a:avLst/>
          </a:prstGeom>
        </p:spPr>
      </p:pic>
      <p:sp>
        <p:nvSpPr>
          <p:cNvPr id="7" name="TextBox 6">
            <a:extLst>
              <a:ext uri="{FF2B5EF4-FFF2-40B4-BE49-F238E27FC236}">
                <a16:creationId xmlns:a16="http://schemas.microsoft.com/office/drawing/2014/main" id="{F61DB122-7263-DC3F-D5AE-241F7488C3B1}"/>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4</a:t>
            </a:r>
          </a:p>
        </p:txBody>
      </p:sp>
      <p:pic>
        <p:nvPicPr>
          <p:cNvPr id="3" name="Picture 2">
            <a:extLst>
              <a:ext uri="{FF2B5EF4-FFF2-40B4-BE49-F238E27FC236}">
                <a16:creationId xmlns:a16="http://schemas.microsoft.com/office/drawing/2014/main" id="{82D8235C-4FCA-EA07-B813-E3BD77BA64D3}"/>
              </a:ext>
            </a:extLst>
          </p:cNvPr>
          <p:cNvPicPr>
            <a:picLocks noChangeAspect="1"/>
          </p:cNvPicPr>
          <p:nvPr/>
        </p:nvPicPr>
        <p:blipFill>
          <a:blip r:embed="rId9"/>
          <a:stretch>
            <a:fillRect/>
          </a:stretch>
        </p:blipFill>
        <p:spPr>
          <a:xfrm>
            <a:off x="869830" y="4419061"/>
            <a:ext cx="4341963" cy="3454520"/>
          </a:xfrm>
          <a:prstGeom prst="rect">
            <a:avLst/>
          </a:prstGeom>
        </p:spPr>
      </p:pic>
    </p:spTree>
    <p:extLst>
      <p:ext uri="{BB962C8B-B14F-4D97-AF65-F5344CB8AC3E}">
        <p14:creationId xmlns:p14="http://schemas.microsoft.com/office/powerpoint/2010/main" val="1433798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24" name="Color Fill">
            <a:extLst>
              <a:ext uri="{FF2B5EF4-FFF2-40B4-BE49-F238E27FC236}">
                <a16:creationId xmlns:a16="http://schemas.microsoft.com/office/drawing/2014/main" id="{A8A68745-355E-4D81-AA5F-942C71082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26" name="Group 25">
            <a:extLst>
              <a:ext uri="{FF2B5EF4-FFF2-40B4-BE49-F238E27FC236}">
                <a16:creationId xmlns:a16="http://schemas.microsoft.com/office/drawing/2014/main" id="{1C12850C-EF14-4106-A11F-48C4BA40AC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31143" y="0"/>
            <a:ext cx="9960857" cy="6836857"/>
            <a:chOff x="2189580" y="0"/>
            <a:chExt cx="9960857" cy="6836857"/>
          </a:xfrm>
        </p:grpSpPr>
        <p:sp>
          <p:nvSpPr>
            <p:cNvPr id="27" name="Graphic 9">
              <a:extLst>
                <a:ext uri="{FF2B5EF4-FFF2-40B4-BE49-F238E27FC236}">
                  <a16:creationId xmlns:a16="http://schemas.microsoft.com/office/drawing/2014/main" id="{1D73543B-AFB9-417A-B636-13EFA6B58D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015718" y="1723281"/>
              <a:ext cx="5113576" cy="5113576"/>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rgbClr val="FFFFFF"/>
            </a:solidFill>
            <a:ln w="38100" cap="flat">
              <a:solidFill>
                <a:srgbClr val="F7F7F7"/>
              </a:solidFill>
              <a:prstDash val="solid"/>
              <a:miter/>
            </a:ln>
          </p:spPr>
          <p:txBody>
            <a:bodyPr rtlCol="0" anchor="ctr"/>
            <a:lstStyle/>
            <a:p>
              <a:endParaRPr lang="en-US"/>
            </a:p>
          </p:txBody>
        </p:sp>
        <p:sp>
          <p:nvSpPr>
            <p:cNvPr id="28" name="Graphic 18">
              <a:extLst>
                <a:ext uri="{FF2B5EF4-FFF2-40B4-BE49-F238E27FC236}">
                  <a16:creationId xmlns:a16="http://schemas.microsoft.com/office/drawing/2014/main" id="{7706CBA2-68DA-4EEA-8553-1E2DEA3A7A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007460">
              <a:off x="8912226" y="21507"/>
              <a:ext cx="958174" cy="146030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359CEB65-181C-4A08-84C1-900DD539A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46265" y="1054209"/>
              <a:ext cx="296462" cy="296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BD739CE8-0044-4E29-A3E2-4A660BD2E9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40326" y="0"/>
              <a:ext cx="1610111" cy="2327087"/>
            </a:xfrm>
            <a:custGeom>
              <a:avLst/>
              <a:gdLst>
                <a:gd name="connsiteX0" fmla="*/ 0 w 1610111"/>
                <a:gd name="connsiteY0" fmla="*/ 0 h 2327087"/>
                <a:gd name="connsiteX1" fmla="*/ 1610111 w 1610111"/>
                <a:gd name="connsiteY1" fmla="*/ 0 h 2327087"/>
                <a:gd name="connsiteX2" fmla="*/ 1610111 w 1610111"/>
                <a:gd name="connsiteY2" fmla="*/ 2324325 h 2327087"/>
                <a:gd name="connsiteX3" fmla="*/ 1606169 w 1610111"/>
                <a:gd name="connsiteY3" fmla="*/ 2327087 h 2327087"/>
                <a:gd name="connsiteX4" fmla="*/ 8368 w 1610111"/>
                <a:gd name="connsiteY4" fmla="*/ 116098 h 2327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0111" h="2327087">
                  <a:moveTo>
                    <a:pt x="0" y="0"/>
                  </a:moveTo>
                  <a:lnTo>
                    <a:pt x="1610111" y="0"/>
                  </a:lnTo>
                  <a:lnTo>
                    <a:pt x="1610111" y="2324325"/>
                  </a:lnTo>
                  <a:lnTo>
                    <a:pt x="1606169" y="2327087"/>
                  </a:lnTo>
                  <a:cubicBezTo>
                    <a:pt x="1606169" y="2327087"/>
                    <a:pt x="185901" y="1357961"/>
                    <a:pt x="8368" y="116098"/>
                  </a:cubicBezTo>
                  <a:close/>
                </a:path>
              </a:pathLst>
            </a:custGeom>
            <a:blipFill dpi="0" rotWithShape="1">
              <a:blip r:embed="rId3">
                <a:alphaModFix amt="6000"/>
              </a:blip>
              <a:srcRect/>
              <a:tile tx="0" ty="0" sx="100000" sy="100000" flip="none" algn="tl"/>
            </a:blipFill>
            <a:ln w="9525" cap="flat">
              <a:noFill/>
              <a:prstDash val="solid"/>
              <a:miter/>
            </a:ln>
          </p:spPr>
          <p:txBody>
            <a:bodyPr wrap="square" rtlCol="0" anchor="ctr">
              <a:noAutofit/>
            </a:bodyPr>
            <a:lstStyle/>
            <a:p>
              <a:endParaRPr lang="en-US"/>
            </a:p>
          </p:txBody>
        </p:sp>
        <p:sp>
          <p:nvSpPr>
            <p:cNvPr id="31" name="Freeform: Shape 30">
              <a:extLst>
                <a:ext uri="{FF2B5EF4-FFF2-40B4-BE49-F238E27FC236}">
                  <a16:creationId xmlns:a16="http://schemas.microsoft.com/office/drawing/2014/main" id="{BF589D34-480E-4EBD-B77D-955465FEB9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189580" y="0"/>
              <a:ext cx="4776075" cy="1569643"/>
            </a:xfrm>
            <a:custGeom>
              <a:avLst/>
              <a:gdLst>
                <a:gd name="connsiteX0" fmla="*/ 0 w 4776075"/>
                <a:gd name="connsiteY0" fmla="*/ 0 h 1569643"/>
                <a:gd name="connsiteX1" fmla="*/ 4776075 w 4776075"/>
                <a:gd name="connsiteY1" fmla="*/ 0 h 1569643"/>
                <a:gd name="connsiteX2" fmla="*/ 4776075 w 4776075"/>
                <a:gd name="connsiteY2" fmla="*/ 1569643 h 1569643"/>
                <a:gd name="connsiteX3" fmla="*/ 2319291 w 4776075"/>
                <a:gd name="connsiteY3" fmla="*/ 1569643 h 1569643"/>
                <a:gd name="connsiteX4" fmla="*/ 48913 w 4776075"/>
                <a:gd name="connsiteY4" fmla="*/ 128022 h 1569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6075" h="1569643">
                  <a:moveTo>
                    <a:pt x="0" y="0"/>
                  </a:moveTo>
                  <a:lnTo>
                    <a:pt x="4776075" y="0"/>
                  </a:lnTo>
                  <a:lnTo>
                    <a:pt x="4776075" y="1569643"/>
                  </a:lnTo>
                  <a:lnTo>
                    <a:pt x="2319291" y="1569643"/>
                  </a:lnTo>
                  <a:cubicBezTo>
                    <a:pt x="1298654" y="1569643"/>
                    <a:pt x="422966" y="975207"/>
                    <a:pt x="48913" y="128022"/>
                  </a:cubicBezTo>
                  <a:close/>
                </a:path>
              </a:pathLst>
            </a:custGeom>
            <a:solidFill>
              <a:schemeClr val="accent4">
                <a:lumMod val="75000"/>
                <a:alpha val="28000"/>
              </a:schemeClr>
            </a:solidFill>
            <a:ln w="9525" cap="flat">
              <a:noFill/>
              <a:prstDash val="solid"/>
              <a:miter/>
            </a:ln>
          </p:spPr>
          <p:txBody>
            <a:bodyPr wrap="square" rtlCol="0" anchor="ctr">
              <a:noAutofit/>
            </a:bodyPr>
            <a:lstStyle/>
            <a:p>
              <a:endParaRPr lang="en-US"/>
            </a:p>
          </p:txBody>
        </p:sp>
      </p:grpSp>
      <p:sp>
        <p:nvSpPr>
          <p:cNvPr id="33" name="Texture">
            <a:extLst>
              <a:ext uri="{FF2B5EF4-FFF2-40B4-BE49-F238E27FC236}">
                <a16:creationId xmlns:a16="http://schemas.microsoft.com/office/drawing/2014/main" id="{E81A6D98-2A79-43ED-9D02-D6826F621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C7C953B2-8B7F-02E3-0215-B9071D0F2CC1}"/>
              </a:ext>
            </a:extLst>
          </p:cNvPr>
          <p:cNvSpPr>
            <a:spLocks noGrp="1"/>
          </p:cNvSpPr>
          <p:nvPr>
            <p:ph type="title"/>
          </p:nvPr>
        </p:nvSpPr>
        <p:spPr>
          <a:xfrm>
            <a:off x="457200" y="758952"/>
            <a:ext cx="6158753" cy="1325563"/>
          </a:xfrm>
        </p:spPr>
        <p:txBody>
          <a:bodyPr anchor="b">
            <a:normAutofit/>
          </a:bodyPr>
          <a:lstStyle/>
          <a:p>
            <a:r>
              <a:rPr lang="fr-FR"/>
              <a:t>Organisation architecture</a:t>
            </a:r>
          </a:p>
        </p:txBody>
      </p:sp>
      <p:sp>
        <p:nvSpPr>
          <p:cNvPr id="8" name="Content Placeholder 7">
            <a:extLst>
              <a:ext uri="{FF2B5EF4-FFF2-40B4-BE49-F238E27FC236}">
                <a16:creationId xmlns:a16="http://schemas.microsoft.com/office/drawing/2014/main" id="{648A3376-45A4-6B7B-2D53-DE3D0E70DE0F}"/>
              </a:ext>
            </a:extLst>
          </p:cNvPr>
          <p:cNvSpPr>
            <a:spLocks noGrp="1"/>
          </p:cNvSpPr>
          <p:nvPr>
            <p:ph idx="1"/>
          </p:nvPr>
        </p:nvSpPr>
        <p:spPr>
          <a:xfrm>
            <a:off x="457200" y="2286000"/>
            <a:ext cx="6158753" cy="3887585"/>
          </a:xfrm>
        </p:spPr>
        <p:txBody>
          <a:bodyPr vert="horz" lIns="91440" tIns="45720" rIns="91440" bIns="45720" rtlCol="0" anchor="t">
            <a:normAutofit/>
          </a:bodyPr>
          <a:lstStyle/>
          <a:p>
            <a:r>
              <a:rPr lang="en-US" err="1"/>
              <a:t>Serveur</a:t>
            </a:r>
            <a:r>
              <a:rPr lang="en-US"/>
              <a:t> </a:t>
            </a:r>
            <a:r>
              <a:rPr lang="en-US" err="1"/>
              <a:t>léger</a:t>
            </a:r>
            <a:r>
              <a:rPr lang="en-US"/>
              <a:t> front Flask</a:t>
            </a:r>
          </a:p>
          <a:p>
            <a:r>
              <a:rPr lang="en-US" err="1"/>
              <a:t>Serveur</a:t>
            </a:r>
            <a:r>
              <a:rPr lang="en-US"/>
              <a:t> back </a:t>
            </a:r>
            <a:r>
              <a:rPr lang="en-US" err="1"/>
              <a:t>FastAPI</a:t>
            </a:r>
            <a:endParaRPr lang="en-US"/>
          </a:p>
          <a:p>
            <a:r>
              <a:rPr lang="en-US"/>
              <a:t>Base de données MongoDB</a:t>
            </a:r>
          </a:p>
          <a:p>
            <a:r>
              <a:rPr lang="en-US"/>
              <a:t>Base de données SQLite</a:t>
            </a:r>
          </a:p>
          <a:p>
            <a:r>
              <a:rPr lang="en-US"/>
              <a:t>Docker</a:t>
            </a:r>
          </a:p>
        </p:txBody>
      </p:sp>
      <p:pic>
        <p:nvPicPr>
          <p:cNvPr id="4" name="Content Placeholder 3">
            <a:extLst>
              <a:ext uri="{FF2B5EF4-FFF2-40B4-BE49-F238E27FC236}">
                <a16:creationId xmlns:a16="http://schemas.microsoft.com/office/drawing/2014/main" id="{3CD17CF9-C64F-2492-35F3-9EDCBA7CBB0D}"/>
              </a:ext>
            </a:extLst>
          </p:cNvPr>
          <p:cNvPicPr>
            <a:picLocks noChangeAspect="1"/>
          </p:cNvPicPr>
          <p:nvPr/>
        </p:nvPicPr>
        <p:blipFill>
          <a:blip r:embed="rId4"/>
          <a:stretch>
            <a:fillRect/>
          </a:stretch>
        </p:blipFill>
        <p:spPr>
          <a:xfrm>
            <a:off x="7208296" y="2561198"/>
            <a:ext cx="4591626" cy="3611419"/>
          </a:xfrm>
          <a:prstGeom prst="rect">
            <a:avLst/>
          </a:prstGeom>
        </p:spPr>
      </p:pic>
      <p:pic>
        <p:nvPicPr>
          <p:cNvPr id="5" name="Graphic 4" descr="Poisson avec un remplissage uni">
            <a:extLst>
              <a:ext uri="{FF2B5EF4-FFF2-40B4-BE49-F238E27FC236}">
                <a16:creationId xmlns:a16="http://schemas.microsoft.com/office/drawing/2014/main" id="{D344DE2C-738E-4810-6438-396DE2E725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0951" y="5947913"/>
            <a:ext cx="914400" cy="914400"/>
          </a:xfrm>
          <a:prstGeom prst="rect">
            <a:avLst/>
          </a:prstGeom>
        </p:spPr>
      </p:pic>
      <p:sp>
        <p:nvSpPr>
          <p:cNvPr id="7" name="TextBox 6">
            <a:extLst>
              <a:ext uri="{FF2B5EF4-FFF2-40B4-BE49-F238E27FC236}">
                <a16:creationId xmlns:a16="http://schemas.microsoft.com/office/drawing/2014/main" id="{B6F3EA80-149A-F2FB-4D1D-8E9CC7654B4F}"/>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5</a:t>
            </a:r>
          </a:p>
        </p:txBody>
      </p:sp>
    </p:spTree>
    <p:extLst>
      <p:ext uri="{BB962C8B-B14F-4D97-AF65-F5344CB8AC3E}">
        <p14:creationId xmlns:p14="http://schemas.microsoft.com/office/powerpoint/2010/main" val="582858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E435F626-EDB4-D7E9-2D0A-6832412AAF6A}"/>
            </a:ext>
          </a:extLst>
        </p:cNvPr>
        <p:cNvGrpSpPr/>
        <p:nvPr/>
      </p:nvGrpSpPr>
      <p:grpSpPr>
        <a:xfrm>
          <a:off x="0" y="0"/>
          <a:ext cx="0" cy="0"/>
          <a:chOff x="0" y="0"/>
          <a:chExt cx="0" cy="0"/>
        </a:xfrm>
      </p:grpSpPr>
      <p:sp useBgFill="1">
        <p:nvSpPr>
          <p:cNvPr id="11" name="Background Fill">
            <a:extLst>
              <a:ext uri="{FF2B5EF4-FFF2-40B4-BE49-F238E27FC236}">
                <a16:creationId xmlns:a16="http://schemas.microsoft.com/office/drawing/2014/main" id="{95499247-64A0-012E-013C-B9838B2C96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13" name="Color Fill">
            <a:extLst>
              <a:ext uri="{FF2B5EF4-FFF2-40B4-BE49-F238E27FC236}">
                <a16:creationId xmlns:a16="http://schemas.microsoft.com/office/drawing/2014/main" id="{9A8D3722-F440-C3EB-8AC1-1293EEBC1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sp>
        <p:nvSpPr>
          <p:cNvPr id="15" name="Graphic 9">
            <a:extLst>
              <a:ext uri="{FF2B5EF4-FFF2-40B4-BE49-F238E27FC236}">
                <a16:creationId xmlns:a16="http://schemas.microsoft.com/office/drawing/2014/main" id="{79900AB7-6455-F375-2ADC-9D456E20A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6719" y="0"/>
            <a:ext cx="6905281" cy="6858000"/>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solidFill>
            <a:schemeClr val="accent4">
              <a:alpha val="25000"/>
            </a:schemeClr>
          </a:solidFill>
          <a:ln w="9525" cap="flat">
            <a:noFill/>
            <a:prstDash val="solid"/>
            <a:miter/>
          </a:ln>
        </p:spPr>
        <p:txBody>
          <a:bodyPr wrap="square" rtlCol="0" anchor="ctr">
            <a:noAutofit/>
          </a:bodyPr>
          <a:lstStyle/>
          <a:p>
            <a:endParaRPr lang="en-US"/>
          </a:p>
        </p:txBody>
      </p:sp>
      <p:sp>
        <p:nvSpPr>
          <p:cNvPr id="17" name="Texture">
            <a:extLst>
              <a:ext uri="{FF2B5EF4-FFF2-40B4-BE49-F238E27FC236}">
                <a16:creationId xmlns:a16="http://schemas.microsoft.com/office/drawing/2014/main" id="{EA718F9A-F506-2472-7880-8115C9CC1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87E87850-4355-8480-8FDC-E69476E22FAE}"/>
              </a:ext>
            </a:extLst>
          </p:cNvPr>
          <p:cNvSpPr>
            <a:spLocks noGrp="1"/>
          </p:cNvSpPr>
          <p:nvPr>
            <p:ph type="title"/>
          </p:nvPr>
        </p:nvSpPr>
        <p:spPr>
          <a:xfrm>
            <a:off x="457200" y="758952"/>
            <a:ext cx="4640729" cy="1325563"/>
          </a:xfrm>
        </p:spPr>
        <p:txBody>
          <a:bodyPr anchor="b">
            <a:normAutofit/>
          </a:bodyPr>
          <a:lstStyle/>
          <a:p>
            <a:r>
              <a:rPr lang="fr-FR"/>
              <a:t>Organisation projet</a:t>
            </a:r>
          </a:p>
        </p:txBody>
      </p:sp>
      <p:sp>
        <p:nvSpPr>
          <p:cNvPr id="8" name="Content Placeholder 7">
            <a:extLst>
              <a:ext uri="{FF2B5EF4-FFF2-40B4-BE49-F238E27FC236}">
                <a16:creationId xmlns:a16="http://schemas.microsoft.com/office/drawing/2014/main" id="{A7D1271E-8133-E520-6073-2B8EBC0BE036}"/>
              </a:ext>
            </a:extLst>
          </p:cNvPr>
          <p:cNvSpPr>
            <a:spLocks noGrp="1"/>
          </p:cNvSpPr>
          <p:nvPr>
            <p:ph idx="1"/>
          </p:nvPr>
        </p:nvSpPr>
        <p:spPr>
          <a:xfrm>
            <a:off x="457200" y="2286000"/>
            <a:ext cx="4640729" cy="3887585"/>
          </a:xfrm>
        </p:spPr>
        <p:txBody>
          <a:bodyPr vert="horz" lIns="91440" tIns="45720" rIns="91440" bIns="45720" rtlCol="0" anchor="t">
            <a:normAutofit/>
          </a:bodyPr>
          <a:lstStyle/>
          <a:p>
            <a:r>
              <a:rPr lang="fr-FR"/>
              <a:t>Rédaction User stories et contraintes</a:t>
            </a:r>
          </a:p>
          <a:p>
            <a:r>
              <a:rPr lang="fr-FR"/>
              <a:t>Planning, sélection</a:t>
            </a:r>
          </a:p>
          <a:p>
            <a:r>
              <a:rPr lang="fr-FR"/>
              <a:t>Développement des fonctionnalités</a:t>
            </a:r>
          </a:p>
          <a:p>
            <a:r>
              <a:rPr lang="fr-FR"/>
              <a:t>Surveillance des dates limites</a:t>
            </a:r>
          </a:p>
          <a:p>
            <a:r>
              <a:rPr lang="fr-FR"/>
              <a:t>Tests</a:t>
            </a:r>
          </a:p>
          <a:p>
            <a:endParaRPr lang="fr-FR"/>
          </a:p>
        </p:txBody>
      </p:sp>
      <p:pic>
        <p:nvPicPr>
          <p:cNvPr id="3" name="Picture 2">
            <a:extLst>
              <a:ext uri="{FF2B5EF4-FFF2-40B4-BE49-F238E27FC236}">
                <a16:creationId xmlns:a16="http://schemas.microsoft.com/office/drawing/2014/main" id="{6033E6F5-8525-DF5E-D53D-CF5D58C6C855}"/>
              </a:ext>
            </a:extLst>
          </p:cNvPr>
          <p:cNvPicPr>
            <a:picLocks noChangeAspect="1"/>
          </p:cNvPicPr>
          <p:nvPr/>
        </p:nvPicPr>
        <p:blipFill>
          <a:blip r:embed="rId4"/>
          <a:stretch>
            <a:fillRect/>
          </a:stretch>
        </p:blipFill>
        <p:spPr>
          <a:xfrm rot="240000">
            <a:off x="5696732" y="1716066"/>
            <a:ext cx="6247357" cy="3697266"/>
          </a:xfrm>
          <a:prstGeom prst="rect">
            <a:avLst/>
          </a:prstGeom>
          <a:ln>
            <a:noFill/>
          </a:ln>
          <a:effectLst>
            <a:softEdge rad="112500"/>
          </a:effectLst>
        </p:spPr>
      </p:pic>
      <p:pic>
        <p:nvPicPr>
          <p:cNvPr id="5" name="Graphic 4" descr="Poisson avec un remplissage uni">
            <a:extLst>
              <a:ext uri="{FF2B5EF4-FFF2-40B4-BE49-F238E27FC236}">
                <a16:creationId xmlns:a16="http://schemas.microsoft.com/office/drawing/2014/main" id="{7966F09D-0C0E-5C7E-DD1A-50C254D28C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0951" y="5947913"/>
            <a:ext cx="914400" cy="914400"/>
          </a:xfrm>
          <a:prstGeom prst="rect">
            <a:avLst/>
          </a:prstGeom>
        </p:spPr>
      </p:pic>
      <p:sp>
        <p:nvSpPr>
          <p:cNvPr id="7" name="TextBox 6">
            <a:extLst>
              <a:ext uri="{FF2B5EF4-FFF2-40B4-BE49-F238E27FC236}">
                <a16:creationId xmlns:a16="http://schemas.microsoft.com/office/drawing/2014/main" id="{2D752B4E-AA00-8376-34B7-4ED3D2810DA8}"/>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6</a:t>
            </a:r>
          </a:p>
        </p:txBody>
      </p:sp>
    </p:spTree>
    <p:extLst>
      <p:ext uri="{BB962C8B-B14F-4D97-AF65-F5344CB8AC3E}">
        <p14:creationId xmlns:p14="http://schemas.microsoft.com/office/powerpoint/2010/main" val="106267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25F39C19-6DA4-F4F6-2346-ADBD9A24F2EA}"/>
            </a:ext>
          </a:extLst>
        </p:cNvPr>
        <p:cNvGrpSpPr/>
        <p:nvPr/>
      </p:nvGrpSpPr>
      <p:grpSpPr>
        <a:xfrm>
          <a:off x="0" y="0"/>
          <a:ext cx="0" cy="0"/>
          <a:chOff x="0" y="0"/>
          <a:chExt cx="0" cy="0"/>
        </a:xfrm>
      </p:grpSpPr>
      <p:sp useBgFill="1">
        <p:nvSpPr>
          <p:cNvPr id="46" name="Background Fill">
            <a:extLst>
              <a:ext uri="{FF2B5EF4-FFF2-40B4-BE49-F238E27FC236}">
                <a16:creationId xmlns:a16="http://schemas.microsoft.com/office/drawing/2014/main" id="{FAFB3478-4AEC-431E-93B2-1593839C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9525" cap="flat">
            <a:noFill/>
            <a:prstDash val="solid"/>
            <a:miter/>
          </a:ln>
        </p:spPr>
        <p:txBody>
          <a:bodyPr rtlCol="0" anchor="ctr"/>
          <a:lstStyle/>
          <a:p>
            <a:endParaRPr lang="en-US">
              <a:solidFill>
                <a:schemeClr val="tx1"/>
              </a:solidFill>
            </a:endParaRPr>
          </a:p>
        </p:txBody>
      </p:sp>
      <p:sp>
        <p:nvSpPr>
          <p:cNvPr id="47" name="Color Fill">
            <a:extLst>
              <a:ext uri="{FF2B5EF4-FFF2-40B4-BE49-F238E27FC236}">
                <a16:creationId xmlns:a16="http://schemas.microsoft.com/office/drawing/2014/main" id="{BA44E6CA-03F3-47EA-A9F3-5C0674E28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lumMod val="75000"/>
              <a:lumOff val="25000"/>
              <a:alpha val="40000"/>
            </a:schemeClr>
          </a:solidFill>
          <a:ln w="9525" cap="flat">
            <a:noFill/>
            <a:prstDash val="solid"/>
            <a:miter/>
          </a:ln>
        </p:spPr>
        <p:txBody>
          <a:bodyPr rtlCol="0" anchor="ctr"/>
          <a:lstStyle/>
          <a:p>
            <a:endParaRPr lang="en-US">
              <a:solidFill>
                <a:schemeClr val="bg2">
                  <a:lumMod val="75000"/>
                  <a:lumOff val="25000"/>
                </a:schemeClr>
              </a:solidFill>
            </a:endParaRPr>
          </a:p>
        </p:txBody>
      </p:sp>
      <p:grpSp>
        <p:nvGrpSpPr>
          <p:cNvPr id="48" name="Group 47">
            <a:extLst>
              <a:ext uri="{FF2B5EF4-FFF2-40B4-BE49-F238E27FC236}">
                <a16:creationId xmlns:a16="http://schemas.microsoft.com/office/drawing/2014/main" id="{7EE36A67-006F-476F-9635-DC6B386EE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744625" y="685620"/>
            <a:ext cx="5444327" cy="6049020"/>
            <a:chOff x="6744625" y="685620"/>
            <a:chExt cx="5444327" cy="6049020"/>
          </a:xfrm>
        </p:grpSpPr>
        <p:sp>
          <p:nvSpPr>
            <p:cNvPr id="39" name="Oval 38">
              <a:extLst>
                <a:ext uri="{FF2B5EF4-FFF2-40B4-BE49-F238E27FC236}">
                  <a16:creationId xmlns:a16="http://schemas.microsoft.com/office/drawing/2014/main" id="{D09EE09B-0433-4F4A-B864-D895D8BAE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37132" y="6155147"/>
              <a:ext cx="227139" cy="2271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Graphic 9">
              <a:extLst>
                <a:ext uri="{FF2B5EF4-FFF2-40B4-BE49-F238E27FC236}">
                  <a16:creationId xmlns:a16="http://schemas.microsoft.com/office/drawing/2014/main" id="{50531F8D-2903-44C8-A854-DDCFFC34F1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44625" y="967196"/>
              <a:ext cx="2116766" cy="2116765"/>
            </a:xfrm>
            <a:custGeom>
              <a:avLst/>
              <a:gdLst>
                <a:gd name="connsiteX0" fmla="*/ 6861546 w 6861545"/>
                <a:gd name="connsiteY0" fmla="*/ 6861546 h 6861545"/>
                <a:gd name="connsiteX1" fmla="*/ 3435812 w 6861545"/>
                <a:gd name="connsiteY1" fmla="*/ 6861546 h 6861545"/>
                <a:gd name="connsiteX2" fmla="*/ 0 w 6861545"/>
                <a:gd name="connsiteY2" fmla="*/ 3425734 h 6861545"/>
                <a:gd name="connsiteX3" fmla="*/ 0 w 6861545"/>
                <a:gd name="connsiteY3" fmla="*/ 0 h 6861545"/>
                <a:gd name="connsiteX4" fmla="*/ 3425734 w 6861545"/>
                <a:gd name="connsiteY4" fmla="*/ 0 h 6861545"/>
                <a:gd name="connsiteX5" fmla="*/ 6861546 w 6861545"/>
                <a:gd name="connsiteY5" fmla="*/ 3435812 h 6861545"/>
                <a:gd name="connsiteX6" fmla="*/ 6861546 w 6861545"/>
                <a:gd name="connsiteY6" fmla="*/ 6861546 h 686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61545" h="6861545">
                  <a:moveTo>
                    <a:pt x="6861546" y="6861546"/>
                  </a:moveTo>
                  <a:lnTo>
                    <a:pt x="3435812" y="6861546"/>
                  </a:lnTo>
                  <a:cubicBezTo>
                    <a:pt x="1538245" y="6861546"/>
                    <a:pt x="0" y="5323301"/>
                    <a:pt x="0" y="3425734"/>
                  </a:cubicBezTo>
                  <a:lnTo>
                    <a:pt x="0" y="0"/>
                  </a:lnTo>
                  <a:lnTo>
                    <a:pt x="3425734" y="0"/>
                  </a:lnTo>
                  <a:cubicBezTo>
                    <a:pt x="5323301" y="0"/>
                    <a:pt x="6861546" y="1538245"/>
                    <a:pt x="6861546" y="3435812"/>
                  </a:cubicBezTo>
                  <a:lnTo>
                    <a:pt x="6861546" y="6861546"/>
                  </a:ln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sp>
          <p:nvSpPr>
            <p:cNvPr id="41" name="Graphic 18">
              <a:extLst>
                <a:ext uri="{FF2B5EF4-FFF2-40B4-BE49-F238E27FC236}">
                  <a16:creationId xmlns:a16="http://schemas.microsoft.com/office/drawing/2014/main" id="{95661429-E56F-4057-B25B-914DB7F87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00000">
              <a:off x="9618226" y="3599573"/>
              <a:ext cx="2057060" cy="3135067"/>
            </a:xfrm>
            <a:custGeom>
              <a:avLst/>
              <a:gdLst>
                <a:gd name="connsiteX0" fmla="*/ 3413379 w 3413378"/>
                <a:gd name="connsiteY0" fmla="*/ 3266028 h 6532054"/>
                <a:gd name="connsiteX1" fmla="*/ 1706689 w 3413378"/>
                <a:gd name="connsiteY1" fmla="*/ 6532055 h 6532054"/>
                <a:gd name="connsiteX2" fmla="*/ 0 w 3413378"/>
                <a:gd name="connsiteY2" fmla="*/ 3266028 h 6532054"/>
                <a:gd name="connsiteX3" fmla="*/ 1706689 w 3413378"/>
                <a:gd name="connsiteY3" fmla="*/ 0 h 6532054"/>
                <a:gd name="connsiteX4" fmla="*/ 3413379 w 3413378"/>
                <a:gd name="connsiteY4" fmla="*/ 3266028 h 65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3378" h="6532054">
                  <a:moveTo>
                    <a:pt x="3413379" y="3266028"/>
                  </a:moveTo>
                  <a:cubicBezTo>
                    <a:pt x="3413379" y="5069777"/>
                    <a:pt x="1706689" y="6532055"/>
                    <a:pt x="1706689" y="6532055"/>
                  </a:cubicBezTo>
                  <a:cubicBezTo>
                    <a:pt x="1706689" y="6532055"/>
                    <a:pt x="0" y="5069777"/>
                    <a:pt x="0" y="3266028"/>
                  </a:cubicBezTo>
                  <a:cubicBezTo>
                    <a:pt x="0" y="1462278"/>
                    <a:pt x="1706689" y="0"/>
                    <a:pt x="1706689" y="0"/>
                  </a:cubicBezTo>
                  <a:cubicBezTo>
                    <a:pt x="1706689" y="0"/>
                    <a:pt x="3413379" y="1462278"/>
                    <a:pt x="3413379" y="3266028"/>
                  </a:cubicBezTo>
                  <a:close/>
                </a:path>
              </a:pathLst>
            </a:custGeom>
            <a:solidFill>
              <a:schemeClr val="accent1">
                <a:lumMod val="75000"/>
                <a:alpha val="65000"/>
              </a:schemeClr>
            </a:solidFill>
            <a:ln w="9331" cap="flat">
              <a:noFill/>
              <a:prstDash val="solid"/>
              <a:miter/>
            </a:ln>
          </p:spPr>
          <p:txBody>
            <a:bodyPr rtlCol="0" anchor="ctr"/>
            <a:lstStyle/>
            <a:p>
              <a:endParaRPr lang="en-US"/>
            </a:p>
          </p:txBody>
        </p:sp>
        <p:sp>
          <p:nvSpPr>
            <p:cNvPr id="42" name="Oval 41">
              <a:extLst>
                <a:ext uri="{FF2B5EF4-FFF2-40B4-BE49-F238E27FC236}">
                  <a16:creationId xmlns:a16="http://schemas.microsoft.com/office/drawing/2014/main" id="{07D6490B-F4AE-4A13-BB54-35274AB32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6262" y="685620"/>
              <a:ext cx="265579" cy="265579"/>
            </a:xfrm>
            <a:prstGeom prst="ellipse">
              <a:avLst/>
            </a:prstGeom>
            <a:pattFill prst="pct5">
              <a:fgClr>
                <a:schemeClr val="accent4">
                  <a:lumMod val="20000"/>
                  <a:lumOff val="80000"/>
                </a:schemeClr>
              </a:fgClr>
              <a:bgClr>
                <a:schemeClr val="accent4">
                  <a:lumMod val="60000"/>
                  <a:lumOff val="40000"/>
                </a:schemeClr>
              </a:bgClr>
            </a:pattFill>
            <a:ln w="9525" cap="flat">
              <a:noFill/>
              <a:prstDash val="solid"/>
              <a:miter/>
            </a:ln>
          </p:spPr>
          <p:txBody>
            <a:bodyPr rtlCol="0" anchor="ctr"/>
            <a:lstStyle/>
            <a:p>
              <a:endParaRPr lang="en-US">
                <a:solidFill>
                  <a:schemeClr val="tx1"/>
                </a:solidFill>
              </a:endParaRPr>
            </a:p>
          </p:txBody>
        </p:sp>
        <p:sp>
          <p:nvSpPr>
            <p:cNvPr id="43" name="Freeform: Shape 42">
              <a:extLst>
                <a:ext uri="{FF2B5EF4-FFF2-40B4-BE49-F238E27FC236}">
                  <a16:creationId xmlns:a16="http://schemas.microsoft.com/office/drawing/2014/main" id="{D0FA281D-945D-4639-8F12-BC2D20C49E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660221" y="1219177"/>
              <a:ext cx="528731" cy="1057462"/>
            </a:xfrm>
            <a:custGeom>
              <a:avLst/>
              <a:gdLst>
                <a:gd name="connsiteX0" fmla="*/ 528731 w 528731"/>
                <a:gd name="connsiteY0" fmla="*/ 0 h 1057462"/>
                <a:gd name="connsiteX1" fmla="*/ 528731 w 528731"/>
                <a:gd name="connsiteY1" fmla="*/ 1057462 h 1057462"/>
                <a:gd name="connsiteX2" fmla="*/ 0 w 528731"/>
                <a:gd name="connsiteY2" fmla="*/ 528731 h 1057462"/>
                <a:gd name="connsiteX3" fmla="*/ 528731 w 528731"/>
                <a:gd name="connsiteY3" fmla="*/ 0 h 1057462"/>
              </a:gdLst>
              <a:ahLst/>
              <a:cxnLst>
                <a:cxn ang="0">
                  <a:pos x="connsiteX0" y="connsiteY0"/>
                </a:cxn>
                <a:cxn ang="0">
                  <a:pos x="connsiteX1" y="connsiteY1"/>
                </a:cxn>
                <a:cxn ang="0">
                  <a:pos x="connsiteX2" y="connsiteY2"/>
                </a:cxn>
                <a:cxn ang="0">
                  <a:pos x="connsiteX3" y="connsiteY3"/>
                </a:cxn>
              </a:cxnLst>
              <a:rect l="l" t="t" r="r" b="b"/>
              <a:pathLst>
                <a:path w="528731" h="1057462">
                  <a:moveTo>
                    <a:pt x="528731" y="0"/>
                  </a:moveTo>
                  <a:lnTo>
                    <a:pt x="528731" y="1057462"/>
                  </a:lnTo>
                  <a:cubicBezTo>
                    <a:pt x="236721" y="1057462"/>
                    <a:pt x="0" y="820741"/>
                    <a:pt x="0" y="528731"/>
                  </a:cubicBezTo>
                  <a:cubicBezTo>
                    <a:pt x="0" y="236721"/>
                    <a:pt x="236721" y="0"/>
                    <a:pt x="528731" y="0"/>
                  </a:cubicBezTo>
                  <a:close/>
                </a:path>
              </a:pathLst>
            </a:custGeom>
            <a:pattFill prst="pct5">
              <a:fgClr>
                <a:schemeClr val="accent4">
                  <a:lumMod val="60000"/>
                  <a:lumOff val="40000"/>
                </a:schemeClr>
              </a:fgClr>
              <a:bgClr>
                <a:schemeClr val="accent1">
                  <a:lumMod val="75000"/>
                </a:schemeClr>
              </a:bgClr>
            </a:pattFill>
            <a:ln w="9525" cap="flat">
              <a:noFill/>
              <a:prstDash val="solid"/>
              <a:miter/>
            </a:ln>
          </p:spPr>
          <p:txBody>
            <a:bodyPr rtlCol="0" anchor="ctr"/>
            <a:lstStyle/>
            <a:p>
              <a:endParaRPr lang="en-US"/>
            </a:p>
          </p:txBody>
        </p:sp>
      </p:grpSp>
      <p:sp>
        <p:nvSpPr>
          <p:cNvPr id="45" name="Texture">
            <a:extLst>
              <a:ext uri="{FF2B5EF4-FFF2-40B4-BE49-F238E27FC236}">
                <a16:creationId xmlns:a16="http://schemas.microsoft.com/office/drawing/2014/main" id="{2E922E9E-A29B-4164-A634-B718A4336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blipFill dpi="0" rotWithShape="1">
            <a:blip r:embed="rId3">
              <a:alphaModFix amt="6000"/>
            </a:blip>
            <a:srcRect/>
            <a:tile tx="0" ty="0" sx="100000" sy="100000" flip="none" algn="tl"/>
          </a:blipFill>
          <a:ln w="9525" cap="flat">
            <a:noFill/>
            <a:prstDash val="solid"/>
            <a:miter/>
          </a:ln>
        </p:spPr>
        <p:txBody>
          <a:bodyPr rtlCol="0" anchor="ctr"/>
          <a:lstStyle/>
          <a:p>
            <a:endParaRPr lang="en-US"/>
          </a:p>
        </p:txBody>
      </p:sp>
      <p:sp>
        <p:nvSpPr>
          <p:cNvPr id="2" name="Titre 1">
            <a:extLst>
              <a:ext uri="{FF2B5EF4-FFF2-40B4-BE49-F238E27FC236}">
                <a16:creationId xmlns:a16="http://schemas.microsoft.com/office/drawing/2014/main" id="{521C517B-1485-4936-A9BA-90EAF8DCA81B}"/>
              </a:ext>
            </a:extLst>
          </p:cNvPr>
          <p:cNvSpPr>
            <a:spLocks noGrp="1"/>
          </p:cNvSpPr>
          <p:nvPr>
            <p:ph type="title"/>
          </p:nvPr>
        </p:nvSpPr>
        <p:spPr>
          <a:xfrm>
            <a:off x="457200" y="668049"/>
            <a:ext cx="5895581" cy="1325563"/>
          </a:xfrm>
        </p:spPr>
        <p:txBody>
          <a:bodyPr>
            <a:normAutofit/>
          </a:bodyPr>
          <a:lstStyle/>
          <a:p>
            <a:r>
              <a:rPr lang="fr-FR"/>
              <a:t>Limites du projet</a:t>
            </a:r>
          </a:p>
        </p:txBody>
      </p:sp>
      <p:sp>
        <p:nvSpPr>
          <p:cNvPr id="4" name="Rectangle 1">
            <a:extLst>
              <a:ext uri="{FF2B5EF4-FFF2-40B4-BE49-F238E27FC236}">
                <a16:creationId xmlns:a16="http://schemas.microsoft.com/office/drawing/2014/main" id="{D188B6AB-0F3F-0F87-18AC-7F249CE8B371}"/>
              </a:ext>
            </a:extLst>
          </p:cNvPr>
          <p:cNvSpPr>
            <a:spLocks noGrp="1" noChangeArrowheads="1"/>
          </p:cNvSpPr>
          <p:nvPr>
            <p:ph idx="1"/>
          </p:nvPr>
        </p:nvSpPr>
        <p:spPr bwMode="auto">
          <a:xfrm>
            <a:off x="457200" y="2096713"/>
            <a:ext cx="5895581" cy="4080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lang="fr-FR" altLang="fr-FR" dirty="0">
                <a:latin typeface="Arial"/>
                <a:cs typeface="Arial"/>
              </a:rPr>
              <a:t>Organisationnelles</a:t>
            </a:r>
          </a:p>
          <a:p>
            <a:pPr marL="0" indent="0">
              <a:spcBef>
                <a:spcPct val="0"/>
              </a:spcBef>
              <a:spcAft>
                <a:spcPts val="600"/>
              </a:spcAft>
              <a:buNone/>
            </a:pPr>
            <a:r>
              <a:rPr lang="fr-FR" altLang="fr-FR" dirty="0">
                <a:latin typeface="Arial"/>
                <a:cs typeface="Arial"/>
              </a:rPr>
              <a:t> - Délai</a:t>
            </a:r>
            <a:endParaRPr lang="fr-FR" altLang="fr-FR" dirty="0">
              <a:latin typeface="Arial" panose="020B0604020202020204" pitchFamily="34" charset="0"/>
              <a:cs typeface="Arial"/>
            </a:endParaRPr>
          </a:p>
          <a:p>
            <a:pPr marL="0" indent="0">
              <a:spcBef>
                <a:spcPct val="0"/>
              </a:spcBef>
              <a:spcAft>
                <a:spcPts val="600"/>
              </a:spcAft>
              <a:buNone/>
            </a:pPr>
            <a:r>
              <a:rPr lang="fr-FR" altLang="fr-FR" dirty="0">
                <a:latin typeface="Arial"/>
                <a:cs typeface="Arial"/>
              </a:rPr>
              <a:t> - Temps</a:t>
            </a:r>
            <a:endParaRPr lang="fr-FR" altLang="fr-FR" dirty="0">
              <a:latin typeface="Arial" panose="020B0604020202020204" pitchFamily="34" charset="0"/>
              <a:cs typeface="Arial"/>
            </a:endParaRPr>
          </a:p>
          <a:p>
            <a:pPr marL="0" indent="0">
              <a:spcBef>
                <a:spcPct val="0"/>
              </a:spcBef>
              <a:spcAft>
                <a:spcPts val="600"/>
              </a:spcAft>
              <a:buNone/>
            </a:pPr>
            <a:r>
              <a:rPr lang="fr-FR" altLang="fr-FR" dirty="0">
                <a:latin typeface="Arial"/>
                <a:cs typeface="Arial"/>
              </a:rPr>
              <a:t> - Binôme </a:t>
            </a:r>
            <a:endParaRPr lang="fr-FR" dirty="0"/>
          </a:p>
          <a:p>
            <a:pPr marL="0" indent="0">
              <a:spcBef>
                <a:spcPct val="0"/>
              </a:spcBef>
              <a:spcAft>
                <a:spcPts val="600"/>
              </a:spcAft>
              <a:buNone/>
            </a:pPr>
            <a:endParaRPr lang="fr-FR" altLang="fr-FR" dirty="0">
              <a:latin typeface="Arial" panose="020B0604020202020204" pitchFamily="34" charset="0"/>
              <a:cs typeface="Arial"/>
            </a:endParaRPr>
          </a:p>
          <a:p>
            <a:pPr marL="0" indent="0">
              <a:spcBef>
                <a:spcPct val="0"/>
              </a:spcBef>
              <a:spcAft>
                <a:spcPts val="600"/>
              </a:spcAft>
              <a:buNone/>
            </a:pPr>
            <a:r>
              <a:rPr lang="fr-FR" altLang="fr-FR" dirty="0">
                <a:latin typeface="Arial"/>
                <a:cs typeface="Arial"/>
              </a:rPr>
              <a:t>Fonctionnelles</a:t>
            </a:r>
          </a:p>
          <a:p>
            <a:pPr marL="0" indent="0">
              <a:spcBef>
                <a:spcPct val="0"/>
              </a:spcBef>
              <a:spcAft>
                <a:spcPts val="600"/>
              </a:spcAft>
              <a:buNone/>
            </a:pPr>
            <a:r>
              <a:rPr lang="fr-FR" dirty="0">
                <a:latin typeface="Arial"/>
                <a:cs typeface="Arial"/>
              </a:rPr>
              <a:t> - Utilisateurs SQLite</a:t>
            </a:r>
          </a:p>
          <a:p>
            <a:pPr marL="0" indent="0">
              <a:spcBef>
                <a:spcPct val="0"/>
              </a:spcBef>
              <a:spcAft>
                <a:spcPts val="600"/>
              </a:spcAft>
              <a:buNone/>
            </a:pPr>
            <a:r>
              <a:rPr lang="fr-FR" dirty="0">
                <a:latin typeface="Arial"/>
                <a:cs typeface="Arial"/>
              </a:rPr>
              <a:t> - Questions/Questionnaires MongoDB</a:t>
            </a:r>
            <a:endParaRPr lang="fr-FR" dirty="0">
              <a:latin typeface="Arial" panose="020B0604020202020204" pitchFamily="34" charset="0"/>
              <a:cs typeface="Arial"/>
            </a:endParaRPr>
          </a:p>
          <a:p>
            <a:pPr marL="0" indent="0">
              <a:spcBef>
                <a:spcPct val="0"/>
              </a:spcBef>
              <a:spcAft>
                <a:spcPts val="600"/>
              </a:spcAft>
              <a:buNone/>
            </a:pPr>
            <a:endParaRPr lang="fr-FR" dirty="0">
              <a:latin typeface="Arial" panose="020B0604020202020204" pitchFamily="34" charset="0"/>
              <a:cs typeface="Arial"/>
            </a:endParaRPr>
          </a:p>
          <a:p>
            <a:pPr marL="0" indent="0">
              <a:spcBef>
                <a:spcPct val="0"/>
              </a:spcBef>
              <a:spcAft>
                <a:spcPts val="600"/>
              </a:spcAft>
              <a:buNone/>
            </a:pPr>
            <a:endParaRPr lang="fr-FR" altLang="fr-FR" dirty="0">
              <a:latin typeface="Arial" panose="020B0604020202020204" pitchFamily="34" charset="0"/>
              <a:cs typeface="Arial"/>
            </a:endParaRPr>
          </a:p>
        </p:txBody>
      </p:sp>
      <p:pic>
        <p:nvPicPr>
          <p:cNvPr id="3" name="Picture 2">
            <a:extLst>
              <a:ext uri="{FF2B5EF4-FFF2-40B4-BE49-F238E27FC236}">
                <a16:creationId xmlns:a16="http://schemas.microsoft.com/office/drawing/2014/main" id="{43171B9A-2375-8349-F447-E98EE1E36FC3}"/>
              </a:ext>
            </a:extLst>
          </p:cNvPr>
          <p:cNvPicPr>
            <a:picLocks noChangeAspect="1"/>
          </p:cNvPicPr>
          <p:nvPr/>
        </p:nvPicPr>
        <p:blipFill>
          <a:blip r:embed="rId4"/>
          <a:srcRect/>
          <a:stretch>
            <a:fillRect/>
          </a:stretch>
        </p:blipFill>
        <p:spPr>
          <a:xfrm>
            <a:off x="7048316" y="1135173"/>
            <a:ext cx="4748792" cy="4748792"/>
          </a:xfrm>
          <a:custGeom>
            <a:avLst/>
            <a:gdLst/>
            <a:ahLst/>
            <a:cxnLst/>
            <a:rect l="l" t="t" r="r" b="b"/>
            <a:pathLst>
              <a:path w="3129592" h="3129592">
                <a:moveTo>
                  <a:pt x="1564796" y="0"/>
                </a:moveTo>
                <a:cubicBezTo>
                  <a:pt x="2429009" y="0"/>
                  <a:pt x="3129592" y="700583"/>
                  <a:pt x="3129592" y="1564796"/>
                </a:cubicBezTo>
                <a:cubicBezTo>
                  <a:pt x="3129592" y="2429009"/>
                  <a:pt x="2429009" y="3129592"/>
                  <a:pt x="1564796" y="3129592"/>
                </a:cubicBezTo>
                <a:cubicBezTo>
                  <a:pt x="700583" y="3129592"/>
                  <a:pt x="0" y="2429009"/>
                  <a:pt x="0" y="1564796"/>
                </a:cubicBezTo>
                <a:cubicBezTo>
                  <a:pt x="0" y="700583"/>
                  <a:pt x="700583" y="0"/>
                  <a:pt x="1564796" y="0"/>
                </a:cubicBezTo>
                <a:close/>
              </a:path>
            </a:pathLst>
          </a:custGeom>
        </p:spPr>
      </p:pic>
      <p:pic>
        <p:nvPicPr>
          <p:cNvPr id="6" name="Graphic 5" descr="Poisson avec un remplissage uni">
            <a:extLst>
              <a:ext uri="{FF2B5EF4-FFF2-40B4-BE49-F238E27FC236}">
                <a16:creationId xmlns:a16="http://schemas.microsoft.com/office/drawing/2014/main" id="{2FB4E671-2B45-F668-FB6F-31289188F7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30951" y="5947913"/>
            <a:ext cx="914400" cy="914400"/>
          </a:xfrm>
          <a:prstGeom prst="rect">
            <a:avLst/>
          </a:prstGeom>
        </p:spPr>
      </p:pic>
      <p:sp>
        <p:nvSpPr>
          <p:cNvPr id="8" name="TextBox 7">
            <a:extLst>
              <a:ext uri="{FF2B5EF4-FFF2-40B4-BE49-F238E27FC236}">
                <a16:creationId xmlns:a16="http://schemas.microsoft.com/office/drawing/2014/main" id="{0E83A63E-F57C-7235-5099-471AA408135A}"/>
              </a:ext>
            </a:extLst>
          </p:cNvPr>
          <p:cNvSpPr txBox="1"/>
          <p:nvPr/>
        </p:nvSpPr>
        <p:spPr>
          <a:xfrm>
            <a:off x="11469538" y="6186158"/>
            <a:ext cx="342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800">
                <a:solidFill>
                  <a:schemeClr val="bg2"/>
                </a:solidFill>
              </a:rPr>
              <a:t>7</a:t>
            </a:r>
          </a:p>
        </p:txBody>
      </p:sp>
    </p:spTree>
    <p:extLst>
      <p:ext uri="{BB962C8B-B14F-4D97-AF65-F5344CB8AC3E}">
        <p14:creationId xmlns:p14="http://schemas.microsoft.com/office/powerpoint/2010/main" val="3224788989"/>
      </p:ext>
    </p:extLst>
  </p:cSld>
  <p:clrMapOvr>
    <a:masterClrMapping/>
  </p:clrMapOvr>
</p:sld>
</file>

<file path=ppt/theme/theme1.xml><?xml version="1.0" encoding="utf-8"?>
<a:theme xmlns:a="http://schemas.openxmlformats.org/drawingml/2006/main" name="TropicVTI">
  <a:themeElements>
    <a:clrScheme name="Tropic">
      <a:dk1>
        <a:srgbClr val="000000"/>
      </a:dk1>
      <a:lt1>
        <a:sysClr val="window" lastClr="FFFFFF"/>
      </a:lt1>
      <a:dk2>
        <a:srgbClr val="09392F"/>
      </a:dk2>
      <a:lt2>
        <a:srgbClr val="ECF0F0"/>
      </a:lt2>
      <a:accent1>
        <a:srgbClr val="1EBE9B"/>
      </a:accent1>
      <a:accent2>
        <a:srgbClr val="FD7C7C"/>
      </a:accent2>
      <a:accent3>
        <a:srgbClr val="7DA8B5"/>
      </a:accent3>
      <a:accent4>
        <a:srgbClr val="168E74"/>
      </a:accent4>
      <a:accent5>
        <a:srgbClr val="FB7365"/>
      </a:accent5>
      <a:accent6>
        <a:srgbClr val="D39B17"/>
      </a:accent6>
      <a:hlink>
        <a:srgbClr val="EF08F7"/>
      </a:hlink>
      <a:folHlink>
        <a:srgbClr val="8477FE"/>
      </a:folHlink>
    </a:clrScheme>
    <a:fontScheme name="Tropic">
      <a:majorFont>
        <a:latin typeface="Gill Sans Nova"/>
        <a:ea typeface=""/>
        <a:cs typeface=""/>
      </a:majorFont>
      <a:minorFont>
        <a:latin typeface="Gill Sans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opicVTI" id="{DE8751F2-0439-4D1D-A674-AFC241C9701D}" vid="{C41D9140-98E0-4A26-97C4-97FDCB8D6E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TotalTime>
  <Words>1038</Words>
  <Application>Microsoft Office PowerPoint</Application>
  <PresentationFormat>Grand écran</PresentationFormat>
  <Paragraphs>125</Paragraphs>
  <Slides>11</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Calibri</vt:lpstr>
      <vt:lpstr>Gill Sans Nova</vt:lpstr>
      <vt:lpstr>TropicVTI</vt:lpstr>
      <vt:lpstr>Miskatonic Générateur de Quiz </vt:lpstr>
      <vt:lpstr>Sommaire</vt:lpstr>
      <vt:lpstr>Contexte et objectifs</vt:lpstr>
      <vt:lpstr>Schémas BDD Utilisateurs</vt:lpstr>
      <vt:lpstr>Choix techniques Backend</vt:lpstr>
      <vt:lpstr>Choix techniques Interface</vt:lpstr>
      <vt:lpstr>Organisation architecture</vt:lpstr>
      <vt:lpstr>Organisation projet</vt:lpstr>
      <vt:lpstr>Limites du projet</vt:lpstr>
      <vt:lpstr>Pistes d'amélioration</vt:lpstr>
      <vt:lpstr>Merci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Lucas HENNEUSE (Code bzh BREST)</dc:creator>
  <cp:lastModifiedBy>Tangi LE CADRE</cp:lastModifiedBy>
  <cp:revision>2</cp:revision>
  <dcterms:created xsi:type="dcterms:W3CDTF">2025-10-13T12:06:50Z</dcterms:created>
  <dcterms:modified xsi:type="dcterms:W3CDTF">2025-10-15T08:42:20Z</dcterms:modified>
</cp:coreProperties>
</file>